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7"/>
  </p:notesMasterIdLst>
  <p:sldIdLst>
    <p:sldId id="257" r:id="rId2"/>
    <p:sldId id="403" r:id="rId3"/>
    <p:sldId id="388" r:id="rId4"/>
    <p:sldId id="389" r:id="rId5"/>
    <p:sldId id="387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50"/>
    <p:restoredTop sz="69514"/>
  </p:normalViewPr>
  <p:slideViewPr>
    <p:cSldViewPr snapToGrid="0" snapToObjects="1">
      <p:cViewPr varScale="1">
        <p:scale>
          <a:sx n="61" d="100"/>
          <a:sy n="61" d="100"/>
        </p:scale>
        <p:origin x="24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C97B0-AB21-ED47-996C-A704CB27D20B}" type="datetimeFigureOut">
              <a:rPr kumimoji="1" lang="zh-CN" altLang="en-US" smtClean="0"/>
              <a:t>2018/7/12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E5DDA-D91D-2E43-824E-0485F9FF6D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12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622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332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099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815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76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122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646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38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590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07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76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7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However, this view-enhanced objective function newly </a:t>
                </a:r>
                <a:r>
                  <a:rPr kumimoji="1" lang="en-US" altLang="zh-TW" sz="1200" dirty="0">
                    <a:solidFill>
                      <a:schemeClr val="tx1"/>
                    </a:solidFill>
                  </a:rPr>
                  <a:t>introduces nearly </a:t>
                </a:r>
                <a:r>
                  <a:rPr kumimoji="1"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|𝑉|∙</a:t>
                </a:r>
                <a:r>
                  <a:rPr kumimoji="1"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𝑁</a:t>
                </a:r>
                <a:r>
                  <a:rPr kumimoji="1" lang="en-US" altLang="zh-TW" sz="1200" dirty="0">
                    <a:solidFill>
                      <a:schemeClr val="tx1"/>
                    </a:solidFill>
                  </a:rPr>
                  <a:t> pairwise terms,</a:t>
                </a:r>
                <a:r>
                  <a:rPr kumimoji="1" lang="en-US" altLang="zh-TW" sz="1200" baseline="0" dirty="0">
                    <a:solidFill>
                      <a:schemeClr val="tx1"/>
                    </a:solidFill>
                  </a:rPr>
                  <a:t> where V is the number of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view interactions and N is</a:t>
                </a:r>
                <a:r>
                  <a:rPr kumimoji="1" lang="en-US" altLang="zh-TW" sz="1200" baseline="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# of items. This will make</a:t>
                </a:r>
                <a:r>
                  <a:rPr kumimoji="1" lang="en-US" altLang="zh-TW" sz="1200" baseline="0" dirty="0">
                    <a:solidFill>
                      <a:schemeClr val="tx1"/>
                    </a:solidFill>
                    <a:sym typeface="Wingdings" pitchFamily="2" charset="2"/>
                  </a:rPr>
                  <a:t> the old learner in </a:t>
                </a:r>
                <a:r>
                  <a:rPr kumimoji="1" lang="en-US" altLang="zh-TW" sz="1200" baseline="0" dirty="0" err="1">
                    <a:solidFill>
                      <a:schemeClr val="tx1"/>
                    </a:solidFill>
                    <a:sym typeface="Wingdings" pitchFamily="2" charset="2"/>
                  </a:rPr>
                  <a:t>eALS</a:t>
                </a:r>
                <a:r>
                  <a:rPr kumimoji="1" lang="en-US" altLang="zh-TW" sz="1200" baseline="0" dirty="0">
                    <a:solidFill>
                      <a:schemeClr val="tx1"/>
                    </a:solidFill>
                    <a:sym typeface="Wingdings" pitchFamily="2" charset="2"/>
                  </a:rPr>
                  <a:t> become N times slower.</a:t>
                </a:r>
              </a:p>
              <a:p>
                <a:r>
                  <a:rPr kumimoji="1" lang="en-US" altLang="zh-CN" dirty="0"/>
                  <a:t>The first computational bottleneck is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summations over </a:t>
                </a:r>
                <a:r>
                  <a:rPr kumimoji="1" lang="en-US" altLang="zh-TW" dirty="0">
                    <a:sym typeface="Wingdings" pitchFamily="2" charset="2"/>
                  </a:rPr>
                  <a:t>purchased-viewed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item </a:t>
                </a:r>
                <a:r>
                  <a:rPr kumimoji="1" lang="en-US" altLang="zh-TW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pair</a:t>
                </a:r>
                <a:r>
                  <a:rPr kumimoji="1" lang="en-US" altLang="zh-TW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 </a:t>
                </a:r>
                <a:r>
                  <a:rPr kumimoji="1" lang="en-US" altLang="zh-TW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or</a:t>
                </a:r>
                <a:r>
                  <a:rPr kumimoji="1" lang="en-US" altLang="zh-TW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 viewed-unobserved </a:t>
                </a:r>
                <a:r>
                  <a:rPr kumimoji="1" lang="en-US" altLang="zh-TW" sz="1200" dirty="0">
                    <a:solidFill>
                      <a:schemeClr val="tx1"/>
                    </a:solidFill>
                    <a:sym typeface="Wingdings" pitchFamily="2" charset="2"/>
                  </a:rPr>
                  <a:t>item </a:t>
                </a:r>
                <a:r>
                  <a:rPr kumimoji="1" lang="en-US" altLang="zh-TW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pair</a:t>
                </a:r>
                <a:r>
                  <a:rPr kumimoji="1" lang="en-US" altLang="zh-TW" sz="12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 pitchFamily="2" charset="2"/>
                  </a:rPr>
                  <a:t>;</a:t>
                </a:r>
              </a:p>
              <a:p>
                <a:r>
                  <a:rPr kumimoji="1" lang="en-US" altLang="zh-CN" dirty="0"/>
                  <a:t>The second one is similar to that in </a:t>
                </a:r>
                <a:r>
                  <a:rPr kumimoji="1" lang="en-US" altLang="zh-CN" dirty="0" err="1"/>
                  <a:t>eALS</a:t>
                </a:r>
                <a:r>
                  <a:rPr kumimoji="1" lang="en-US" altLang="zh-CN" dirty="0"/>
                  <a:t>, missing data part.</a:t>
                </a:r>
                <a:endParaRPr kumimoji="1" lang="zh-CN" altLang="en-US" sz="12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8081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2695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18"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E5DDA-D91D-2E43-824E-0485F9FF6D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277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886A-2FFA-1C4E-88CB-9D3C73CF689B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57F9-4D53-494C-A8A8-34CE0B2A2D0F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C9780-8706-2D46-8D60-A7CD0D64D9DE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7334B-49EC-7940-9FD4-03C47B6FEA6E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B5457-F865-B549-9BC0-B569C2E6FA3A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6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15CC-405D-4844-AF81-649B36E93757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9383-DEC3-9546-A642-B0698EF55825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CA576-5B58-1F4C-927A-DD70CAF7B356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DE8F-A8AE-C34D-8AB9-F4A1D000537B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B63DADC3-6272-3D44-8A4A-1DC0256A5AD6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A53D-15EF-8944-9865-77DB4A62B4F6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" y="6334316"/>
            <a:ext cx="12192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-44951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</a:t>
            </a:r>
            <a:r>
              <a:rPr lang="zh-CN" altLang="en-US"/>
              <a:t>此处编辑母版</a:t>
            </a:r>
            <a:r>
              <a:rPr lang="zh-CN" altLang="en-US" dirty="0"/>
              <a:t>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244600"/>
            <a:ext cx="10058401" cy="46244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6789FD-8081-FF48-9A65-5ADD5FDBD3A8}" type="datetime1">
              <a:rPr lang="zh-CN" altLang="en-US" smtClean="0"/>
              <a:t>2018/7/12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012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8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gjingtao/View_enhanced_AL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7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35.png"/><Relationship Id="rId4" Type="http://schemas.openxmlformats.org/officeDocument/2006/relationships/image" Target="../media/image24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12" Type="http://schemas.openxmlformats.org/officeDocument/2006/relationships/image" Target="../media/image40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9.png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825734" y="1365755"/>
            <a:ext cx="10590407" cy="2674620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</a:rPr>
              <a:t>Improving Implicit Recommender Systems with View Data</a:t>
            </a:r>
            <a:endParaRPr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791089" y="4533842"/>
            <a:ext cx="10502787" cy="1925945"/>
          </a:xfrm>
        </p:spPr>
        <p:txBody>
          <a:bodyPr>
            <a:normAutofit/>
          </a:bodyPr>
          <a:lstStyle/>
          <a:p>
            <a:pPr algn="ctr"/>
            <a:r>
              <a:rPr lang="en-US" altLang="zh-CN" sz="2200" b="1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J</a:t>
            </a:r>
            <a:r>
              <a:rPr lang="en-US" altLang="zh-Hans" sz="2200" b="1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ingtao</a:t>
            </a:r>
            <a:r>
              <a:rPr lang="en-US" altLang="zh-Hans" sz="2200" b="1" cap="none" dirty="0">
                <a:solidFill>
                  <a:schemeClr val="tx1"/>
                </a:solidFill>
                <a:latin typeface="Calibri" panose="020F0502020204030204" pitchFamily="34" charset="0"/>
              </a:rPr>
              <a:t> Ding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altLang="zh-CN" sz="2200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Guanghui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Yu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altLang="zh-CN" sz="2200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Xiangnan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He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2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altLang="zh-CN" sz="2200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Yuhan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Quan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Yong Li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</a:p>
          <a:p>
            <a:pPr algn="ctr"/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Tat-Seng Chua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2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altLang="zh-CN" sz="2200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Depeng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Jin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altLang="zh-CN" sz="2200" cap="none" dirty="0" err="1">
                <a:solidFill>
                  <a:schemeClr val="tx1"/>
                </a:solidFill>
                <a:latin typeface="Calibri" panose="020F0502020204030204" pitchFamily="34" charset="0"/>
              </a:rPr>
              <a:t>Jiajie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Yu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3</a:t>
            </a:r>
            <a:endParaRPr lang="en-US" altLang="zh-CN" sz="2200" cap="none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1 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Tsinghua University 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2</a:t>
            </a:r>
            <a:r>
              <a:rPr lang="en-US" altLang="zh-Hans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National University of Singapore </a:t>
            </a:r>
            <a:r>
              <a:rPr lang="en-US" altLang="zh-Hans" sz="2200" cap="none" baseline="30000" dirty="0">
                <a:solidFill>
                  <a:schemeClr val="tx1"/>
                </a:solidFill>
                <a:latin typeface="Calibri" panose="020F0502020204030204" pitchFamily="34" charset="0"/>
              </a:rPr>
              <a:t>3</a:t>
            </a:r>
            <a:r>
              <a:rPr lang="en-US" altLang="zh-Hans" sz="2200" cap="none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200" cap="none" dirty="0" err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Beibei</a:t>
            </a:r>
            <a:r>
              <a:rPr lang="en-US" altLang="zh-CN" sz="2200" cap="none" dirty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Inc</a:t>
            </a:r>
            <a:endParaRPr lang="zh-CN" altLang="en-US" sz="2200" cap="none" dirty="0">
              <a:solidFill>
                <a:schemeClr val="tx1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6113E31D-E2AB-40D1-8B51-AFA5AFEF393A}" type="slidenum">
              <a:rPr lang="en-US"/>
              <a:pPr/>
              <a:t>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32E492-D0B9-AE44-8579-1A93FE373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823" y="279639"/>
            <a:ext cx="3583327" cy="14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2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9C51B3-5434-BF49-A74C-DA04E4B4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E1F78C-6224-B143-8E49-E91CFF7D6CB6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Evaluation Methodology &amp; Baselines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56F90FA-9D80-534F-BF84-34628E7165BE}"/>
              </a:ext>
            </a:extLst>
          </p:cNvPr>
          <p:cNvSpPr txBox="1">
            <a:spLocks/>
          </p:cNvSpPr>
          <p:nvPr/>
        </p:nvSpPr>
        <p:spPr>
          <a:xfrm>
            <a:off x="719997" y="1321647"/>
            <a:ext cx="11472003" cy="260519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Evaluation</a:t>
            </a:r>
            <a:endParaRPr kumimoji="1" lang="en-US" altLang="zh-TW" sz="3000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TW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Leave-one-out evaluation: Hold out the latest interaction for each user as test (ground-truth)</a:t>
            </a:r>
            <a:endParaRPr kumimoji="1" lang="en-US" altLang="zh-CN" sz="2400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</a:rPr>
              <a:t>Top-100 recommendation, metrics: </a:t>
            </a:r>
            <a:r>
              <a:rPr lang="en-US" altLang="zh-CN" sz="2400" dirty="0">
                <a:solidFill>
                  <a:schemeClr val="tx1"/>
                </a:solidFill>
              </a:rPr>
              <a:t>Hit Ratio and NDCG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 Parameters: # of factors=32 (</a:t>
            </a:r>
            <a:r>
              <a:rPr lang="en-US" altLang="zh-CN" sz="2400" dirty="0">
                <a:solidFill>
                  <a:schemeClr val="tx1"/>
                </a:solidFill>
              </a:rPr>
              <a:t>others are also fairly tuned, see the paper)</a:t>
            </a:r>
          </a:p>
          <a:p>
            <a:pPr>
              <a:buFont typeface="Arial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</a:rPr>
              <a:t> Baselines </a:t>
            </a:r>
            <a:endParaRPr kumimoji="1"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810298-3EF4-9947-9427-E1A30BCE2056}"/>
              </a:ext>
            </a:extLst>
          </p:cNvPr>
          <p:cNvSpPr/>
          <p:nvPr/>
        </p:nvSpPr>
        <p:spPr>
          <a:xfrm>
            <a:off x="517838" y="4006189"/>
            <a:ext cx="3841757" cy="2445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Purchase data only</a:t>
            </a: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eALS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(He et al, SIGIR’16)</a:t>
            </a:r>
          </a:p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whole missing data</a:t>
            </a: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BPR (</a:t>
            </a:r>
            <a:r>
              <a:rPr kumimoji="1"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Rendel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et al, UAI’09)</a:t>
            </a:r>
          </a:p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altLang="zh-CN" sz="2400" dirty="0"/>
              <a:t>sampled missing data</a:t>
            </a:r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FFABC-D5C3-D144-ABCE-139C21974063}"/>
              </a:ext>
            </a:extLst>
          </p:cNvPr>
          <p:cNvSpPr/>
          <p:nvPr/>
        </p:nvSpPr>
        <p:spPr>
          <a:xfrm>
            <a:off x="5119264" y="3596846"/>
            <a:ext cx="6812571" cy="2855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Purchase + View data</a:t>
            </a: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MR-BPR (</a:t>
            </a:r>
            <a:r>
              <a:rPr kumimoji="1"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Krohn-Grimberghe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et al, WSDM’12)</a:t>
            </a:r>
          </a:p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collective matrix factorization technique, BPR</a:t>
            </a: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MC-BPR (</a:t>
            </a:r>
            <a:r>
              <a:rPr kumimoji="1"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Loni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et al, RecSys’16)</a:t>
            </a:r>
          </a:p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predefined order when sampling training item pairs</a:t>
            </a: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charset="0"/>
              <a:buChar char="•"/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MFPR (Liu et al, PAKDD’17)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13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7E85C2-8F25-9543-A1CA-A0866F25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15DE93-77AD-F642-87E7-C05D4D1F09C4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>
                    <a:lumMod val="75000"/>
                  </a:schemeClr>
                </a:solidFill>
              </a:rPr>
              <a:t>Performance Gain of View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7F5AEB1C-9E1B-DA4F-B9AB-7CAEDB2D2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493453"/>
                  </p:ext>
                </p:extLst>
              </p:nvPr>
            </p:nvGraphicFramePr>
            <p:xfrm>
              <a:off x="282677" y="1343459"/>
              <a:ext cx="8186223" cy="16811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8200">
                      <a:extLst>
                        <a:ext uri="{9D8B030D-6E8A-4147-A177-3AD203B41FA5}">
                          <a16:colId xmlns:a16="http://schemas.microsoft.com/office/drawing/2014/main" val="1354543930"/>
                        </a:ext>
                      </a:extLst>
                    </a:gridCol>
                    <a:gridCol w="959915">
                      <a:extLst>
                        <a:ext uri="{9D8B030D-6E8A-4147-A177-3AD203B41FA5}">
                          <a16:colId xmlns:a16="http://schemas.microsoft.com/office/drawing/2014/main" val="4266558024"/>
                        </a:ext>
                      </a:extLst>
                    </a:gridCol>
                    <a:gridCol w="1143355">
                      <a:extLst>
                        <a:ext uri="{9D8B030D-6E8A-4147-A177-3AD203B41FA5}">
                          <a16:colId xmlns:a16="http://schemas.microsoft.com/office/drawing/2014/main" val="2077436073"/>
                        </a:ext>
                      </a:extLst>
                    </a:gridCol>
                    <a:gridCol w="1143355">
                      <a:extLst>
                        <a:ext uri="{9D8B030D-6E8A-4147-A177-3AD203B41FA5}">
                          <a16:colId xmlns:a16="http://schemas.microsoft.com/office/drawing/2014/main" val="3143641166"/>
                        </a:ext>
                      </a:extLst>
                    </a:gridCol>
                    <a:gridCol w="1174680">
                      <a:extLst>
                        <a:ext uri="{9D8B030D-6E8A-4147-A177-3AD203B41FA5}">
                          <a16:colId xmlns:a16="http://schemas.microsoft.com/office/drawing/2014/main" val="1960472197"/>
                        </a:ext>
                      </a:extLst>
                    </a:gridCol>
                    <a:gridCol w="1143359">
                      <a:extLst>
                        <a:ext uri="{9D8B030D-6E8A-4147-A177-3AD203B41FA5}">
                          <a16:colId xmlns:a16="http://schemas.microsoft.com/office/drawing/2014/main" val="1895508324"/>
                        </a:ext>
                      </a:extLst>
                    </a:gridCol>
                    <a:gridCol w="1143359">
                      <a:extLst>
                        <a:ext uri="{9D8B030D-6E8A-4147-A177-3AD203B41FA5}">
                          <a16:colId xmlns:a16="http://schemas.microsoft.com/office/drawing/2014/main" val="3302552995"/>
                        </a:ext>
                      </a:extLst>
                    </a:gridCol>
                  </a:tblGrid>
                  <a:tr h="4325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kern="1200" dirty="0">
                              <a:solidFill>
                                <a:srgbClr val="FFC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Datasets</a:t>
                          </a:r>
                          <a:endParaRPr lang="zh-CN" altLang="en-US" sz="2400" b="1" kern="1200" dirty="0">
                            <a:solidFill>
                              <a:srgbClr val="FFC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kern="1200" dirty="0" err="1">
                              <a:solidFill>
                                <a:srgbClr val="FFC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Beibei</a:t>
                          </a:r>
                          <a:endParaRPr lang="zh-CN" altLang="en-US" sz="2400" b="1" kern="1200" dirty="0">
                            <a:solidFill>
                              <a:srgbClr val="FFC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solidFill>
                                <a:srgbClr val="FFC000"/>
                              </a:solidFill>
                            </a:rPr>
                            <a:t>Tmall</a:t>
                          </a:r>
                          <a:r>
                            <a:rPr lang="en-US" altLang="zh-CN" sz="2400" dirty="0">
                              <a:solidFill>
                                <a:srgbClr val="FFC000"/>
                              </a:solidFill>
                            </a:rPr>
                            <a:t> (201406-201411)</a:t>
                          </a:r>
                          <a:endParaRPr lang="zh-CN" altLang="en-US" sz="24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3988228"/>
                      </a:ext>
                    </a:extLst>
                  </a:tr>
                  <a:tr h="38511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Methods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𝚫</m:t>
                                </m:r>
                              </m:oMath>
                            </m:oMathPara>
                          </a14:m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𝚫</m:t>
                                </m:r>
                              </m:oMath>
                            </m:oMathPara>
                          </a14:m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4747629"/>
                      </a:ext>
                    </a:extLst>
                  </a:tr>
                  <a:tr h="4015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HR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0.1388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0.1443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+3.96%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0.0289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0.0675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+133.56%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6008524"/>
                      </a:ext>
                    </a:extLst>
                  </a:tr>
                  <a:tr h="437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NDCG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0.0345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0.0363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+5.22%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0.0079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0.0171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+116.46%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47271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7F5AEB1C-9E1B-DA4F-B9AB-7CAEDB2D2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493453"/>
                  </p:ext>
                </p:extLst>
              </p:nvPr>
            </p:nvGraphicFramePr>
            <p:xfrm>
              <a:off x="282677" y="1343459"/>
              <a:ext cx="8186223" cy="16811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8200">
                      <a:extLst>
                        <a:ext uri="{9D8B030D-6E8A-4147-A177-3AD203B41FA5}">
                          <a16:colId xmlns:a16="http://schemas.microsoft.com/office/drawing/2014/main" val="1354543930"/>
                        </a:ext>
                      </a:extLst>
                    </a:gridCol>
                    <a:gridCol w="959915">
                      <a:extLst>
                        <a:ext uri="{9D8B030D-6E8A-4147-A177-3AD203B41FA5}">
                          <a16:colId xmlns:a16="http://schemas.microsoft.com/office/drawing/2014/main" val="4266558024"/>
                        </a:ext>
                      </a:extLst>
                    </a:gridCol>
                    <a:gridCol w="1143355">
                      <a:extLst>
                        <a:ext uri="{9D8B030D-6E8A-4147-A177-3AD203B41FA5}">
                          <a16:colId xmlns:a16="http://schemas.microsoft.com/office/drawing/2014/main" val="2077436073"/>
                        </a:ext>
                      </a:extLst>
                    </a:gridCol>
                    <a:gridCol w="1143355">
                      <a:extLst>
                        <a:ext uri="{9D8B030D-6E8A-4147-A177-3AD203B41FA5}">
                          <a16:colId xmlns:a16="http://schemas.microsoft.com/office/drawing/2014/main" val="3143641166"/>
                        </a:ext>
                      </a:extLst>
                    </a:gridCol>
                    <a:gridCol w="1174680">
                      <a:extLst>
                        <a:ext uri="{9D8B030D-6E8A-4147-A177-3AD203B41FA5}">
                          <a16:colId xmlns:a16="http://schemas.microsoft.com/office/drawing/2014/main" val="1960472197"/>
                        </a:ext>
                      </a:extLst>
                    </a:gridCol>
                    <a:gridCol w="1143359">
                      <a:extLst>
                        <a:ext uri="{9D8B030D-6E8A-4147-A177-3AD203B41FA5}">
                          <a16:colId xmlns:a16="http://schemas.microsoft.com/office/drawing/2014/main" val="1895508324"/>
                        </a:ext>
                      </a:extLst>
                    </a:gridCol>
                    <a:gridCol w="1143359">
                      <a:extLst>
                        <a:ext uri="{9D8B030D-6E8A-4147-A177-3AD203B41FA5}">
                          <a16:colId xmlns:a16="http://schemas.microsoft.com/office/drawing/2014/main" val="330255299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kern="1200" dirty="0">
                              <a:solidFill>
                                <a:srgbClr val="FFC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Datasets</a:t>
                          </a:r>
                          <a:endParaRPr lang="zh-CN" altLang="en-US" sz="2400" b="1" kern="1200" dirty="0">
                            <a:solidFill>
                              <a:srgbClr val="FFC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kern="1200" dirty="0" err="1">
                              <a:solidFill>
                                <a:srgbClr val="FFC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Beibei</a:t>
                          </a:r>
                          <a:endParaRPr lang="zh-CN" altLang="en-US" sz="2400" b="1" kern="1200" dirty="0">
                            <a:solidFill>
                              <a:srgbClr val="FFC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solidFill>
                                <a:srgbClr val="FFC000"/>
                              </a:solidFill>
                            </a:rPr>
                            <a:t>Tmall</a:t>
                          </a:r>
                          <a:r>
                            <a:rPr lang="en-US" altLang="zh-CN" sz="2400" dirty="0">
                              <a:solidFill>
                                <a:srgbClr val="FFC000"/>
                              </a:solidFill>
                            </a:rPr>
                            <a:t> (201406-201411)</a:t>
                          </a:r>
                          <a:endParaRPr lang="zh-CN" altLang="en-US" sz="24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3988228"/>
                      </a:ext>
                    </a:extLst>
                  </a:tr>
                  <a:tr h="38511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Methods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14444" t="-129032" r="-30555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17778" t="-129032" r="-2222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4747629"/>
                      </a:ext>
                    </a:extLst>
                  </a:tr>
                  <a:tr h="4015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HR</a:t>
                          </a:r>
                          <a:endParaRPr lang="zh-CN" altLang="en-US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0.1388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0.1443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+3.96%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0.0289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0.0675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+133.56%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6008524"/>
                      </a:ext>
                    </a:extLst>
                  </a:tr>
                  <a:tr h="437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NDCG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0.0345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0.0363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+5.22%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0.0079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0.0171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+116.46%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47271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C9090F1-5A1C-7C43-9EE5-F9FEECE4AB46}"/>
              </a:ext>
            </a:extLst>
          </p:cNvPr>
          <p:cNvSpPr/>
          <p:nvPr/>
        </p:nvSpPr>
        <p:spPr>
          <a:xfrm>
            <a:off x="3943168" y="2171719"/>
            <a:ext cx="1036735" cy="730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36825B-5873-1C40-98BD-D58EFDE96B80}"/>
              </a:ext>
            </a:extLst>
          </p:cNvPr>
          <p:cNvSpPr/>
          <p:nvPr/>
        </p:nvSpPr>
        <p:spPr>
          <a:xfrm>
            <a:off x="7382106" y="2171719"/>
            <a:ext cx="1036735" cy="730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0DFC6B5-8E31-2040-BDBB-58DA50E54063}"/>
              </a:ext>
            </a:extLst>
          </p:cNvPr>
          <p:cNvSpPr txBox="1">
            <a:spLocks/>
          </p:cNvSpPr>
          <p:nvPr/>
        </p:nvSpPr>
        <p:spPr>
          <a:xfrm>
            <a:off x="8496551" y="1552348"/>
            <a:ext cx="3695450" cy="45701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 U</a:t>
            </a:r>
            <a:r>
              <a:rPr kumimoji="1" lang="zh-CN" altLang="en-US" sz="2400" dirty="0">
                <a:solidFill>
                  <a:schemeClr val="tx1"/>
                </a:solidFill>
              </a:rPr>
              <a:t>sers</a:t>
            </a:r>
            <a:r>
              <a:rPr kumimoji="1" lang="en-US" altLang="zh-CN" sz="2400" dirty="0">
                <a:solidFill>
                  <a:schemeClr val="tx1"/>
                </a:solidFill>
              </a:rPr>
              <a:t>’ </a:t>
            </a:r>
            <a:r>
              <a:rPr kumimoji="1" lang="zh-CN" altLang="en-US" sz="2400" dirty="0">
                <a:solidFill>
                  <a:schemeClr val="tx1"/>
                </a:solidFill>
              </a:rPr>
              <a:t>viewing behaviors</a:t>
            </a:r>
            <a:r>
              <a:rPr kumimoji="1" lang="en-US" altLang="zh-CN" sz="2400" dirty="0">
                <a:solidFill>
                  <a:schemeClr val="tx1"/>
                </a:solidFill>
              </a:rPr>
              <a:t> provides valuable information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 Effect of the </a:t>
            </a:r>
            <a:r>
              <a:rPr kumimoji="1" lang="en-US" altLang="zh-CN" sz="2400" dirty="0" err="1">
                <a:solidFill>
                  <a:schemeClr val="tx1"/>
                </a:solidFill>
              </a:rPr>
              <a:t>Tmall</a:t>
            </a:r>
            <a:r>
              <a:rPr kumimoji="1" lang="en-US" altLang="zh-CN" sz="2400" dirty="0">
                <a:solidFill>
                  <a:schemeClr val="tx1"/>
                </a:solidFill>
              </a:rPr>
              <a:t> Global Shopping Festival (2014.11.11) </a:t>
            </a:r>
            <a:r>
              <a:rPr kumimoji="1" lang="en-US" altLang="zh-CN" sz="24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kumimoji="1" lang="en-US" altLang="zh-CN" sz="2400" dirty="0">
                <a:solidFill>
                  <a:schemeClr val="tx1"/>
                </a:solidFill>
              </a:rPr>
              <a:t>a 100%+ improvement on </a:t>
            </a:r>
            <a:r>
              <a:rPr kumimoji="1" lang="en-US" altLang="zh-CN" sz="2400" dirty="0" err="1">
                <a:solidFill>
                  <a:schemeClr val="tx1"/>
                </a:solidFill>
              </a:rPr>
              <a:t>Tmall</a:t>
            </a:r>
            <a:r>
              <a:rPr kumimoji="1" lang="en-US" altLang="zh-CN" sz="2400" dirty="0">
                <a:solidFill>
                  <a:schemeClr val="tx1"/>
                </a:solidFill>
              </a:rPr>
              <a:t> (201406-201411)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D031F54-96A4-C548-8952-7CE5443ABD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274376"/>
                  </p:ext>
                </p:extLst>
              </p:nvPr>
            </p:nvGraphicFramePr>
            <p:xfrm>
              <a:off x="1879177" y="4071341"/>
              <a:ext cx="3461398" cy="16811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4680">
                      <a:extLst>
                        <a:ext uri="{9D8B030D-6E8A-4147-A177-3AD203B41FA5}">
                          <a16:colId xmlns:a16="http://schemas.microsoft.com/office/drawing/2014/main" val="3116850998"/>
                        </a:ext>
                      </a:extLst>
                    </a:gridCol>
                    <a:gridCol w="1143359">
                      <a:extLst>
                        <a:ext uri="{9D8B030D-6E8A-4147-A177-3AD203B41FA5}">
                          <a16:colId xmlns:a16="http://schemas.microsoft.com/office/drawing/2014/main" val="3111651446"/>
                        </a:ext>
                      </a:extLst>
                    </a:gridCol>
                    <a:gridCol w="1143359">
                      <a:extLst>
                        <a:ext uri="{9D8B030D-6E8A-4147-A177-3AD203B41FA5}">
                          <a16:colId xmlns:a16="http://schemas.microsoft.com/office/drawing/2014/main" val="1822774554"/>
                        </a:ext>
                      </a:extLst>
                    </a:gridCol>
                  </a:tblGrid>
                  <a:tr h="43255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solidFill>
                                <a:srgbClr val="FFC000"/>
                              </a:solidFill>
                            </a:rPr>
                            <a:t>Tmall</a:t>
                          </a:r>
                          <a:r>
                            <a:rPr lang="en-US" altLang="zh-CN" sz="2400" dirty="0">
                              <a:solidFill>
                                <a:srgbClr val="FFC000"/>
                              </a:solidFill>
                            </a:rPr>
                            <a:t> (201406-201409)</a:t>
                          </a:r>
                          <a:endParaRPr lang="zh-CN" altLang="en-US" sz="24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9151973"/>
                      </a:ext>
                    </a:extLst>
                  </a:tr>
                  <a:tr h="38511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kern="120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𝚫</m:t>
                                </m:r>
                              </m:oMath>
                            </m:oMathPara>
                          </a14:m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191419"/>
                      </a:ext>
                    </a:extLst>
                  </a:tr>
                  <a:tr h="4015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0.0735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0.0851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+15.78%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143688"/>
                      </a:ext>
                    </a:extLst>
                  </a:tr>
                  <a:tr h="437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0.0192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0.0223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+16.15%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19479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D031F54-96A4-C548-8952-7CE5443ABD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274376"/>
                  </p:ext>
                </p:extLst>
              </p:nvPr>
            </p:nvGraphicFramePr>
            <p:xfrm>
              <a:off x="1879177" y="4071341"/>
              <a:ext cx="3461398" cy="16811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4680">
                      <a:extLst>
                        <a:ext uri="{9D8B030D-6E8A-4147-A177-3AD203B41FA5}">
                          <a16:colId xmlns:a16="http://schemas.microsoft.com/office/drawing/2014/main" val="3116850998"/>
                        </a:ext>
                      </a:extLst>
                    </a:gridCol>
                    <a:gridCol w="1143359">
                      <a:extLst>
                        <a:ext uri="{9D8B030D-6E8A-4147-A177-3AD203B41FA5}">
                          <a16:colId xmlns:a16="http://schemas.microsoft.com/office/drawing/2014/main" val="3111651446"/>
                        </a:ext>
                      </a:extLst>
                    </a:gridCol>
                    <a:gridCol w="1143359">
                      <a:extLst>
                        <a:ext uri="{9D8B030D-6E8A-4147-A177-3AD203B41FA5}">
                          <a16:colId xmlns:a16="http://schemas.microsoft.com/office/drawing/2014/main" val="1822774554"/>
                        </a:ext>
                      </a:extLst>
                    </a:gridCol>
                  </a:tblGrid>
                  <a:tr h="4572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>
                              <a:solidFill>
                                <a:srgbClr val="FFC000"/>
                              </a:solidFill>
                            </a:rPr>
                            <a:t>Tmall</a:t>
                          </a:r>
                          <a:r>
                            <a:rPr lang="en-US" altLang="zh-CN" sz="2400" dirty="0">
                              <a:solidFill>
                                <a:srgbClr val="FFC000"/>
                              </a:solidFill>
                            </a:rPr>
                            <a:t> (201406-201409)</a:t>
                          </a:r>
                          <a:endParaRPr lang="zh-CN" altLang="en-US" sz="24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9151973"/>
                      </a:ext>
                    </a:extLst>
                  </a:tr>
                  <a:tr h="38511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VALS</a:t>
                          </a:r>
                          <a:endParaRPr lang="zh-CN" alt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1099" t="-129032" r="-1099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191419"/>
                      </a:ext>
                    </a:extLst>
                  </a:tr>
                  <a:tr h="4015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0.0735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0.0851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+15.78%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7143688"/>
                      </a:ext>
                    </a:extLst>
                  </a:tr>
                  <a:tr h="437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0.0192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0.0223</a:t>
                          </a:r>
                          <a:endParaRPr lang="zh-CN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+16.15%</a:t>
                          </a:r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1947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D985E8E0-45FB-4140-A05E-D0A0A596652B}"/>
              </a:ext>
            </a:extLst>
          </p:cNvPr>
          <p:cNvSpPr/>
          <p:nvPr/>
        </p:nvSpPr>
        <p:spPr>
          <a:xfrm>
            <a:off x="4202214" y="4954453"/>
            <a:ext cx="1036735" cy="730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072D552-FD15-9A4C-90F0-EFE35F94B454}"/>
              </a:ext>
            </a:extLst>
          </p:cNvPr>
          <p:cNvGrpSpPr/>
          <p:nvPr/>
        </p:nvGrpSpPr>
        <p:grpSpPr>
          <a:xfrm>
            <a:off x="3206796" y="3024624"/>
            <a:ext cx="4225516" cy="1046717"/>
            <a:chOff x="3206796" y="3024624"/>
            <a:chExt cx="4225516" cy="1046717"/>
          </a:xfrm>
        </p:grpSpPr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C70392FF-ABCE-DF43-B3E6-2E60F3EECDDB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3609876" y="3024624"/>
              <a:ext cx="3258757" cy="104671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5087F8B-6CBA-5D40-B46C-323FEB1DD693}"/>
                </a:ext>
              </a:extLst>
            </p:cNvPr>
            <p:cNvSpPr/>
            <p:nvPr/>
          </p:nvSpPr>
          <p:spPr>
            <a:xfrm>
              <a:off x="3206796" y="3338623"/>
              <a:ext cx="42255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C000"/>
                  </a:solidFill>
                </a:rPr>
                <a:t>Filter out data in Oct. and Nov.  </a:t>
              </a:r>
              <a:endParaRPr lang="zh-CN" altLang="en-US" sz="24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3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7E85C2-8F25-9543-A1CA-A0866F25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15DE93-77AD-F642-87E7-C05D4D1F09C4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Compare with Baselines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3FC276-DC73-8143-B575-7435A96C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117790"/>
            <a:ext cx="6559827" cy="5056533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5583BC8-A0AC-5046-923A-2943D005483C}"/>
              </a:ext>
            </a:extLst>
          </p:cNvPr>
          <p:cNvGrpSpPr/>
          <p:nvPr/>
        </p:nvGrpSpPr>
        <p:grpSpPr>
          <a:xfrm>
            <a:off x="2594961" y="1494860"/>
            <a:ext cx="4684865" cy="3120398"/>
            <a:chOff x="2594961" y="1494860"/>
            <a:chExt cx="4684865" cy="3120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812AEA8-B620-1342-A644-783247D04724}"/>
                    </a:ext>
                  </a:extLst>
                </p:cNvPr>
                <p:cNvSpPr txBox="1"/>
                <p:nvPr/>
              </p:nvSpPr>
              <p:spPr>
                <a:xfrm>
                  <a:off x="5260073" y="1494860"/>
                  <a:ext cx="11407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r>
                    <a:rPr kumimoji="1" lang="en-US" altLang="zh-CN" dirty="0">
                      <a:solidFill>
                        <a:srgbClr val="C00000"/>
                      </a:solidFill>
                    </a:rPr>
                    <a:t>10.0%</a:t>
                  </a:r>
                  <a:endParaRPr kumimoji="1"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812AEA8-B620-1342-A644-783247D0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073" y="1494860"/>
                  <a:ext cx="114072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4AD8AE8-1AFF-8541-9365-5BF85B690091}"/>
                    </a:ext>
                  </a:extLst>
                </p:cNvPr>
                <p:cNvSpPr txBox="1"/>
                <p:nvPr/>
              </p:nvSpPr>
              <p:spPr>
                <a:xfrm>
                  <a:off x="6139099" y="4232674"/>
                  <a:ext cx="11407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r>
                    <a:rPr kumimoji="1" lang="en-US" altLang="zh-CN" dirty="0">
                      <a:solidFill>
                        <a:srgbClr val="C00000"/>
                      </a:solidFill>
                    </a:rPr>
                    <a:t>28.4%</a:t>
                  </a:r>
                  <a:endParaRPr kumimoji="1"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4AD8AE8-1AFF-8541-9365-5BF85B690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9099" y="4232674"/>
                  <a:ext cx="1140727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A8CB8E3-0AA3-1E4A-ABC6-D536A5912B83}"/>
                    </a:ext>
                  </a:extLst>
                </p:cNvPr>
                <p:cNvSpPr txBox="1"/>
                <p:nvPr/>
              </p:nvSpPr>
              <p:spPr>
                <a:xfrm>
                  <a:off x="2594961" y="4245926"/>
                  <a:ext cx="11407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a14:m>
                  <a:r>
                    <a:rPr kumimoji="1" lang="en-US" altLang="zh-CN" dirty="0">
                      <a:solidFill>
                        <a:srgbClr val="C00000"/>
                      </a:solidFill>
                    </a:rPr>
                    <a:t>28.4%</a:t>
                  </a:r>
                  <a:endParaRPr kumimoji="1"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A8CB8E3-0AA3-1E4A-ABC6-D536A5912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961" y="4245926"/>
                  <a:ext cx="1140727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3333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83B1B34-C5E7-9245-BB68-FE8334464611}"/>
              </a:ext>
            </a:extLst>
          </p:cNvPr>
          <p:cNvSpPr txBox="1">
            <a:spLocks/>
          </p:cNvSpPr>
          <p:nvPr/>
        </p:nvSpPr>
        <p:spPr>
          <a:xfrm>
            <a:off x="7517035" y="1494860"/>
            <a:ext cx="4302866" cy="45701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 VALS achieves the best performance after convergence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</a:rPr>
              <a:t> pairwise ranking among purchase, view and other feedback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</a:rPr>
              <a:t> the whole-data based strategy of handling missing data</a:t>
            </a:r>
            <a:endParaRPr kumimoji="1" lang="en-US" altLang="zh-C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sz="2400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 The best baseline is MC-BPR, which outperforms MR-BPR and MFPR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</a:rPr>
              <a:t> necessity of exploiting different preference levels between purchase and view data</a:t>
            </a:r>
          </a:p>
        </p:txBody>
      </p:sp>
    </p:spTree>
    <p:extLst>
      <p:ext uri="{BB962C8B-B14F-4D97-AF65-F5344CB8AC3E}">
        <p14:creationId xmlns:p14="http://schemas.microsoft.com/office/powerpoint/2010/main" val="303400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894BD1-9171-EF4E-B8A6-8FAF7CB2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F39C01-D557-BC4C-8330-7B489F20A63C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Efficiency Comparison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E96F59-C784-DF49-8104-365EDA31B0BC}"/>
              </a:ext>
            </a:extLst>
          </p:cNvPr>
          <p:cNvSpPr/>
          <p:nvPr/>
        </p:nvSpPr>
        <p:spPr>
          <a:xfrm>
            <a:off x="719999" y="1362525"/>
            <a:ext cx="7062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Training time per iteration (Java, single-thread) </a:t>
            </a:r>
            <a:endParaRPr lang="zh-CN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A3DAA81-E0DF-F74B-837D-D98DEDC2B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671079"/>
              </p:ext>
            </p:extLst>
          </p:nvPr>
        </p:nvGraphicFramePr>
        <p:xfrm>
          <a:off x="812801" y="2539190"/>
          <a:ext cx="336163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513">
                  <a:extLst>
                    <a:ext uri="{9D8B030D-6E8A-4147-A177-3AD203B41FA5}">
                      <a16:colId xmlns:a16="http://schemas.microsoft.com/office/drawing/2014/main" val="3202370079"/>
                    </a:ext>
                  </a:extLst>
                </a:gridCol>
                <a:gridCol w="2266121">
                  <a:extLst>
                    <a:ext uri="{9D8B030D-6E8A-4147-A177-3AD203B41FA5}">
                      <a16:colId xmlns:a16="http://schemas.microsoft.com/office/drawing/2014/main" val="1108170284"/>
                    </a:ext>
                  </a:extLst>
                </a:gridCol>
              </a:tblGrid>
              <a:tr h="3383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Beibei</a:t>
                      </a:r>
                      <a:r>
                        <a:rPr lang="en-US" altLang="zh-CN" dirty="0"/>
                        <a:t> (2.7M+23.7M)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22166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VALS (K=32)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9429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04262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226327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7151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644474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270830-CAD2-9D41-B55E-A420DA1D9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363036"/>
              </p:ext>
            </p:extLst>
          </p:nvPr>
        </p:nvGraphicFramePr>
        <p:xfrm>
          <a:off x="4940851" y="2539190"/>
          <a:ext cx="61114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672">
                  <a:extLst>
                    <a:ext uri="{9D8B030D-6E8A-4147-A177-3AD203B41FA5}">
                      <a16:colId xmlns:a16="http://schemas.microsoft.com/office/drawing/2014/main" val="3202370079"/>
                    </a:ext>
                  </a:extLst>
                </a:gridCol>
                <a:gridCol w="2460894">
                  <a:extLst>
                    <a:ext uri="{9D8B030D-6E8A-4147-A177-3AD203B41FA5}">
                      <a16:colId xmlns:a16="http://schemas.microsoft.com/office/drawing/2014/main" val="1108170284"/>
                    </a:ext>
                  </a:extLst>
                </a:gridCol>
                <a:gridCol w="2460894">
                  <a:extLst>
                    <a:ext uri="{9D8B030D-6E8A-4147-A177-3AD203B41FA5}">
                      <a16:colId xmlns:a16="http://schemas.microsoft.com/office/drawing/2014/main" val="2097746456"/>
                    </a:ext>
                  </a:extLst>
                </a:gridCol>
              </a:tblGrid>
              <a:tr h="3383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Beibei</a:t>
                      </a:r>
                      <a:r>
                        <a:rPr lang="en-US" altLang="zh-CN" dirty="0"/>
                        <a:t> (2.7M+23.7M)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Tmall</a:t>
                      </a:r>
                      <a:r>
                        <a:rPr lang="en-US" altLang="zh-CN" dirty="0"/>
                        <a:t> (0.36M+1.6M)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22166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Factors 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9429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2.7s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04262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226327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149s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7151"/>
                  </a:ext>
                </a:extLst>
              </a:tr>
              <a:tr h="338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334s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64447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1789BAC5-A02F-4441-AC73-2BF87E4EECE7}"/>
              </a:ext>
            </a:extLst>
          </p:cNvPr>
          <p:cNvSpPr/>
          <p:nvPr/>
        </p:nvSpPr>
        <p:spPr>
          <a:xfrm>
            <a:off x="383392" y="4923548"/>
            <a:ext cx="422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Linear to the observed data size 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A591A6D-1362-F74F-AA83-9FDA64FBF4C1}"/>
                  </a:ext>
                </a:extLst>
              </p:cNvPr>
              <p:cNvSpPr/>
              <p:nvPr/>
            </p:nvSpPr>
            <p:spPr>
              <a:xfrm>
                <a:off x="2797732" y="5716319"/>
                <a:ext cx="428623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𝚶</m:t>
                          </m:r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d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A591A6D-1362-F74F-AA83-9FDA64FBF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32" y="5716319"/>
                <a:ext cx="4286238" cy="509178"/>
              </a:xfrm>
              <a:prstGeom prst="rect">
                <a:avLst/>
              </a:prstGeom>
              <a:blipFill>
                <a:blip r:embed="rId3"/>
                <a:stretch>
                  <a:fillRect t="-156098" r="-10324" b="-239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6D4A093-2A1B-2842-A233-3DD0BBAB3192}"/>
                  </a:ext>
                </a:extLst>
              </p:cNvPr>
              <p:cNvSpPr/>
              <p:nvPr/>
            </p:nvSpPr>
            <p:spPr>
              <a:xfrm>
                <a:off x="6151420" y="4969714"/>
                <a:ext cx="506106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/>
                  <a:t>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/>
                  <a:t>,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altLang="zh-CN" sz="2400" dirty="0">
                    <a:solidFill>
                      <a:srgbClr val="C00000"/>
                    </a:solidFill>
                  </a:rPr>
                  <a:t>almost Linear to the number of factors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6D4A093-2A1B-2842-A233-3DD0BBAB3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420" y="4969714"/>
                <a:ext cx="5061065" cy="830997"/>
              </a:xfrm>
              <a:prstGeom prst="rect">
                <a:avLst/>
              </a:prstGeom>
              <a:blipFill>
                <a:blip r:embed="rId4"/>
                <a:stretch>
                  <a:fillRect l="-1750" t="-2985" r="-750"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21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74A105-E1DB-424A-AE40-2B8B83C2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E5216E-3315-3045-A4D2-3F377E682CCB}"/>
              </a:ext>
            </a:extLst>
          </p:cNvPr>
          <p:cNvSpPr txBox="1"/>
          <p:nvPr/>
        </p:nvSpPr>
        <p:spPr>
          <a:xfrm>
            <a:off x="719999" y="409904"/>
            <a:ext cx="8257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Conclusion &amp; Future Work 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4A0C037-00DA-D24D-8327-49088F0EE8D3}"/>
              </a:ext>
            </a:extLst>
          </p:cNvPr>
          <p:cNvSpPr txBox="1">
            <a:spLocks/>
          </p:cNvSpPr>
          <p:nvPr/>
        </p:nvSpPr>
        <p:spPr>
          <a:xfrm>
            <a:off x="719997" y="1321647"/>
            <a:ext cx="11472003" cy="46683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Summary of contributions:</a:t>
            </a:r>
            <a:endParaRPr kumimoji="1" lang="en-US" altLang="zh-TW" sz="3000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TW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 view-enhanced </a:t>
            </a:r>
            <a:r>
              <a:rPr lang="en-US" altLang="zh-CN" sz="2400" dirty="0" err="1">
                <a:solidFill>
                  <a:schemeClr val="tx1"/>
                </a:solidFill>
              </a:rPr>
              <a:t>eALS</a:t>
            </a:r>
            <a:r>
              <a:rPr lang="en-US" altLang="zh-CN" sz="2400" dirty="0">
                <a:solidFill>
                  <a:schemeClr val="tx1"/>
                </a:solidFill>
              </a:rPr>
              <a:t> (VALS) method that models user’s viewed interactions as an intermediate feedback</a:t>
            </a:r>
            <a:endParaRPr kumimoji="1" lang="en-US" altLang="zh-CN" sz="2400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</a:rPr>
              <a:t>A fast learning algorithm which efﬁciently learns parameters from the whole data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 Extensive experiments show both effectives and efficiency</a:t>
            </a:r>
            <a:r>
              <a:rPr kumimoji="1" lang="zh-CN" altLang="en-US" sz="2400" dirty="0">
                <a:solidFill>
                  <a:schemeClr val="tx1"/>
                </a:solidFill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</a:rPr>
              <a:t>of</a:t>
            </a:r>
            <a:r>
              <a:rPr kumimoji="1" lang="zh-CN" altLang="en-US" sz="2400" dirty="0">
                <a:solidFill>
                  <a:schemeClr val="tx1"/>
                </a:solidFill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</a:rPr>
              <a:t>VALS</a:t>
            </a:r>
          </a:p>
          <a:p>
            <a:pPr>
              <a:buFont typeface="Arial" charset="0"/>
              <a:buChar char="•"/>
            </a:pPr>
            <a:r>
              <a:rPr lang="en-US" altLang="zh-CN" sz="3400" dirty="0">
                <a:solidFill>
                  <a:schemeClr val="tx1"/>
                </a:solidFill>
              </a:rPr>
              <a:t> Future Work 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 We will focus more on the ranking stage, integrating view data into generic feature-based models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</a:rPr>
              <a:t> We will apply VALS to other domains of implicit recommender systems, e.g., news, online videos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423110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C3B53B-31FF-4A4F-B45A-A313FBEA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868BE76-F433-0E44-B90B-66F577462914}"/>
              </a:ext>
            </a:extLst>
          </p:cNvPr>
          <p:cNvSpPr txBox="1">
            <a:spLocks/>
          </p:cNvSpPr>
          <p:nvPr/>
        </p:nvSpPr>
        <p:spPr>
          <a:xfrm>
            <a:off x="2712721" y="2202181"/>
            <a:ext cx="6907213" cy="1071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altLang="zh-CN" sz="4400" b="1">
                <a:solidFill>
                  <a:schemeClr val="accent2">
                    <a:lumMod val="75000"/>
                  </a:schemeClr>
                </a:solidFill>
              </a:rPr>
              <a:t>Thanks you!</a:t>
            </a:r>
            <a:br>
              <a:rPr lang="en-US" altLang="zh-CN" sz="4400" b="1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zh-CN" sz="4400" b="1">
                <a:solidFill>
                  <a:schemeClr val="accent2">
                    <a:lumMod val="75000"/>
                  </a:schemeClr>
                </a:solidFill>
              </a:rPr>
              <a:t>I’m happy to take questions.</a:t>
            </a:r>
            <a:endParaRPr lang="zh-CN" altLang="en-US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67B5A9-A2AF-9A42-8AC0-59E8743A23AD}"/>
              </a:ext>
            </a:extLst>
          </p:cNvPr>
          <p:cNvSpPr txBox="1"/>
          <p:nvPr/>
        </p:nvSpPr>
        <p:spPr>
          <a:xfrm>
            <a:off x="3865586" y="4230485"/>
            <a:ext cx="432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TW" u="sng" dirty="0">
                <a:solidFill>
                  <a:srgbClr val="00529B"/>
                </a:solidFill>
                <a:latin typeface="Calibri"/>
                <a:ea typeface="宋体"/>
              </a:rPr>
              <a:t>dingjt</a:t>
            </a:r>
            <a:r>
              <a:rPr lang="en-US" altLang="zh-CN" u="sng" dirty="0">
                <a:solidFill>
                  <a:srgbClr val="00529B"/>
                </a:solidFill>
                <a:latin typeface="Calibri"/>
                <a:ea typeface="宋体"/>
              </a:rPr>
              <a:t>15@mails.tsinghua.edu.cn</a:t>
            </a:r>
          </a:p>
          <a:p>
            <a:pPr algn="ctr" defTabSz="914400"/>
            <a:r>
              <a:rPr lang="en-US" altLang="zh-CN" u="sng" dirty="0">
                <a:solidFill>
                  <a:srgbClr val="00529B"/>
                </a:solidFill>
                <a:latin typeface="Calibri"/>
                <a:ea typeface="宋体"/>
              </a:rPr>
              <a:t>liyong07@tsinghua.edu.cn</a:t>
            </a:r>
          </a:p>
          <a:p>
            <a:pPr algn="ctr" defTabSz="914400"/>
            <a:r>
              <a:rPr lang="en-US" altLang="zh-CN" dirty="0">
                <a:solidFill>
                  <a:srgbClr val="000000"/>
                </a:solidFill>
                <a:latin typeface="Calibri"/>
                <a:ea typeface="宋体"/>
              </a:rPr>
              <a:t>FIB-LAB: </a:t>
            </a:r>
            <a:r>
              <a:rPr lang="en-US" altLang="zh-CN" u="sng" dirty="0">
                <a:solidFill>
                  <a:srgbClr val="00529B"/>
                </a:solidFill>
                <a:latin typeface="Calibri"/>
                <a:ea typeface="宋体"/>
              </a:rPr>
              <a:t>http://fi.ee.Tsinghua.edu.cn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7C75EA-AC1F-9745-AE5B-0A6954F89630}"/>
              </a:ext>
            </a:extLst>
          </p:cNvPr>
          <p:cNvSpPr/>
          <p:nvPr/>
        </p:nvSpPr>
        <p:spPr>
          <a:xfrm>
            <a:off x="2884709" y="3522599"/>
            <a:ext cx="6893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/>
              <a:t>Codes: </a:t>
            </a:r>
            <a:r>
              <a:rPr kumimoji="1" lang="en-US" altLang="zh-CN" sz="2000" dirty="0">
                <a:hlinkClick r:id="rId3"/>
              </a:rPr>
              <a:t>https://github.com/dingjingtao/View_enhanced_ALS</a:t>
            </a:r>
            <a:endParaRPr kumimoji="1"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82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F62387-977F-604F-A57D-059BB2A3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1116" y="6447350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A49DC-E4E1-C64D-83E5-700622EEE12D}"/>
              </a:ext>
            </a:extLst>
          </p:cNvPr>
          <p:cNvSpPr txBox="1"/>
          <p:nvPr/>
        </p:nvSpPr>
        <p:spPr>
          <a:xfrm>
            <a:off x="720000" y="409904"/>
            <a:ext cx="2727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DFFA2A0-6A7D-3D4B-99E9-B94E3460D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2831"/>
              </p:ext>
            </p:extLst>
          </p:nvPr>
        </p:nvGraphicFramePr>
        <p:xfrm>
          <a:off x="7968356" y="2303459"/>
          <a:ext cx="2237840" cy="222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460">
                  <a:extLst>
                    <a:ext uri="{9D8B030D-6E8A-4147-A177-3AD203B41FA5}">
                      <a16:colId xmlns:a16="http://schemas.microsoft.com/office/drawing/2014/main" val="2191457369"/>
                    </a:ext>
                  </a:extLst>
                </a:gridCol>
                <a:gridCol w="559460">
                  <a:extLst>
                    <a:ext uri="{9D8B030D-6E8A-4147-A177-3AD203B41FA5}">
                      <a16:colId xmlns:a16="http://schemas.microsoft.com/office/drawing/2014/main" val="2379488363"/>
                    </a:ext>
                  </a:extLst>
                </a:gridCol>
                <a:gridCol w="559460">
                  <a:extLst>
                    <a:ext uri="{9D8B030D-6E8A-4147-A177-3AD203B41FA5}">
                      <a16:colId xmlns:a16="http://schemas.microsoft.com/office/drawing/2014/main" val="1598995377"/>
                    </a:ext>
                  </a:extLst>
                </a:gridCol>
                <a:gridCol w="559460">
                  <a:extLst>
                    <a:ext uri="{9D8B030D-6E8A-4147-A177-3AD203B41FA5}">
                      <a16:colId xmlns:a16="http://schemas.microsoft.com/office/drawing/2014/main" val="231622941"/>
                    </a:ext>
                  </a:extLst>
                </a:gridCol>
              </a:tblGrid>
              <a:tr h="557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205719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135115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239408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CN" altLang="en-US" sz="2800" b="0" dirty="0">
                        <a:solidFill>
                          <a:srgbClr val="C00000"/>
                        </a:solidFill>
                      </a:endParaRPr>
                    </a:p>
                  </a:txBody>
                  <a:tcPr marL="110535" marR="110535" marT="55267" marB="552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167110"/>
                  </a:ext>
                </a:extLst>
              </a:tr>
            </a:tbl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C02529-D729-5048-B16B-42B9D60DABF6}"/>
              </a:ext>
            </a:extLst>
          </p:cNvPr>
          <p:cNvGrpSpPr/>
          <p:nvPr/>
        </p:nvGrpSpPr>
        <p:grpSpPr>
          <a:xfrm>
            <a:off x="7067466" y="1856306"/>
            <a:ext cx="2675822" cy="1754311"/>
            <a:chOff x="7417742" y="1343547"/>
            <a:chExt cx="2675822" cy="175431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F4ED7D2-AD72-334C-A67A-73F74DCAC433}"/>
                </a:ext>
              </a:extLst>
            </p:cNvPr>
            <p:cNvSpPr txBox="1"/>
            <p:nvPr/>
          </p:nvSpPr>
          <p:spPr>
            <a:xfrm>
              <a:off x="9040274" y="1343547"/>
              <a:ext cx="1053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items</a:t>
              </a:r>
              <a:endParaRPr kumimoji="1" lang="zh-CN" altLang="en-US" sz="24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F633371-E9A5-6C4E-AA2A-D3C526F1E3C5}"/>
                </a:ext>
              </a:extLst>
            </p:cNvPr>
            <p:cNvSpPr txBox="1"/>
            <p:nvPr/>
          </p:nvSpPr>
          <p:spPr>
            <a:xfrm>
              <a:off x="7417742" y="2636193"/>
              <a:ext cx="1053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users</a:t>
              </a:r>
              <a:endParaRPr kumimoji="1" lang="zh-CN" altLang="en-US" sz="2400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C3F98D4B-984A-E648-8DD6-710478EA6057}"/>
              </a:ext>
            </a:extLst>
          </p:cNvPr>
          <p:cNvSpPr/>
          <p:nvPr/>
        </p:nvSpPr>
        <p:spPr>
          <a:xfrm>
            <a:off x="7355199" y="4574903"/>
            <a:ext cx="3464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0/1 Interaction matrix </a:t>
            </a:r>
            <a:endParaRPr lang="zh-CN" altLang="en-US" sz="2800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96F1F9EC-79CA-6442-9CC7-22029679C1AE}"/>
              </a:ext>
            </a:extLst>
          </p:cNvPr>
          <p:cNvSpPr txBox="1">
            <a:spLocks/>
          </p:cNvSpPr>
          <p:nvPr/>
        </p:nvSpPr>
        <p:spPr>
          <a:xfrm>
            <a:off x="719997" y="1321647"/>
            <a:ext cx="6588803" cy="528697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zh-TW" altLang="en-US" sz="3200" dirty="0">
                <a:solidFill>
                  <a:schemeClr val="tx1"/>
                </a:solidFill>
              </a:rPr>
              <a:t> </a:t>
            </a:r>
            <a:r>
              <a:rPr kumimoji="1" lang="en-US" altLang="zh-CN" sz="3200" dirty="0">
                <a:solidFill>
                  <a:schemeClr val="tx1"/>
                </a:solidFill>
              </a:rPr>
              <a:t>Implicit</a:t>
            </a:r>
            <a:r>
              <a:rPr kumimoji="1" lang="zh-CN" altLang="en-US" sz="3200" dirty="0">
                <a:solidFill>
                  <a:schemeClr val="tx1"/>
                </a:solidFill>
              </a:rPr>
              <a:t> </a:t>
            </a:r>
            <a:r>
              <a:rPr kumimoji="1" lang="en-US" altLang="zh-CN" sz="3200" dirty="0">
                <a:solidFill>
                  <a:schemeClr val="tx1"/>
                </a:solidFill>
              </a:rPr>
              <a:t>Feedback</a:t>
            </a:r>
            <a:endParaRPr kumimoji="1" lang="en-US" altLang="zh-TW" sz="3200" dirty="0">
              <a:solidFill>
                <a:schemeClr val="tx1"/>
              </a:solidFill>
            </a:endParaRPr>
          </a:p>
          <a:p>
            <a:pPr lvl="1">
              <a:buFont typeface="Arial" charset="0"/>
              <a:buChar char="•"/>
            </a:pPr>
            <a:r>
              <a:rPr kumimoji="1" lang="en-US" altLang="zh-TW" sz="28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  <a:sym typeface="Wingdings" pitchFamily="2" charset="2"/>
              </a:rPr>
              <a:t>e.g.</a:t>
            </a:r>
            <a:r>
              <a:rPr kumimoji="1" lang="zh-CN" altLang="en-US" sz="28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zh-TW" sz="2800" dirty="0">
                <a:solidFill>
                  <a:schemeClr val="tx1"/>
                </a:solidFill>
                <a:sym typeface="Wingdings" pitchFamily="2" charset="2"/>
              </a:rPr>
              <a:t>purchases, clicks, watches</a:t>
            </a:r>
            <a:r>
              <a:rPr kumimoji="1" lang="en-US" altLang="zh-CN" sz="2800" dirty="0">
                <a:solidFill>
                  <a:schemeClr val="tx1"/>
                </a:solidFill>
                <a:sym typeface="Wingdings" pitchFamily="2" charset="2"/>
              </a:rPr>
              <a:t>,</a:t>
            </a:r>
            <a:r>
              <a:rPr kumimoji="1" lang="zh-CN" altLang="en-US" sz="28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  <a:sym typeface="Wingdings" pitchFamily="2" charset="2"/>
              </a:rPr>
              <a:t>…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28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</a:rPr>
              <a:t>Aims at recommending</a:t>
            </a:r>
            <a:r>
              <a:rPr kumimoji="1" lang="zh-CN" altLang="en-US" sz="2800" dirty="0">
                <a:solidFill>
                  <a:schemeClr val="tx1"/>
                </a:solidFill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</a:rPr>
              <a:t>(unconsumed) items to users.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2800" dirty="0">
                <a:solidFill>
                  <a:srgbClr val="C00000"/>
                </a:solidFill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</a:rPr>
              <a:t>Natural</a:t>
            </a:r>
            <a:r>
              <a:rPr kumimoji="1" lang="zh-CN" altLang="en-US" sz="2800" dirty="0">
                <a:solidFill>
                  <a:srgbClr val="C00000"/>
                </a:solidFill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</a:rPr>
              <a:t>scarcity</a:t>
            </a:r>
            <a:r>
              <a:rPr kumimoji="1" lang="zh-CN" altLang="en-US" sz="2800" dirty="0">
                <a:solidFill>
                  <a:srgbClr val="C00000"/>
                </a:solidFill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</a:rPr>
              <a:t>of</a:t>
            </a:r>
            <a:r>
              <a:rPr kumimoji="1" lang="zh-CN" altLang="en-US" sz="2800" dirty="0">
                <a:solidFill>
                  <a:srgbClr val="C00000"/>
                </a:solidFill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</a:rPr>
              <a:t>negative</a:t>
            </a:r>
            <a:r>
              <a:rPr kumimoji="1" lang="zh-CN" altLang="en-US" sz="2800" dirty="0">
                <a:solidFill>
                  <a:srgbClr val="C00000"/>
                </a:solidFill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</a:rPr>
              <a:t>signal</a:t>
            </a:r>
          </a:p>
          <a:p>
            <a:pPr>
              <a:buFont typeface="Arial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Unobserved missing data (0 entries) is important!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/>
                </a:solidFill>
              </a:rPr>
              <a:t>Handling missing data with Matrix Factorization (MF) methods</a:t>
            </a:r>
          </a:p>
          <a:p>
            <a:pPr marL="384048" lvl="2" indent="0">
              <a:buNone/>
            </a:pPr>
            <a:r>
              <a:rPr kumimoji="1" lang="en-US" altLang="zh-CN" sz="2400" dirty="0">
                <a:solidFill>
                  <a:schemeClr val="tx1"/>
                </a:solidFill>
              </a:rPr>
              <a:t>1. sampling partial missing data </a:t>
            </a:r>
          </a:p>
          <a:p>
            <a:pPr marL="384048" lvl="2" indent="0">
              <a:buNone/>
            </a:pPr>
            <a:r>
              <a:rPr kumimoji="1" lang="en-US" altLang="zh-CN" sz="2400" dirty="0">
                <a:solidFill>
                  <a:schemeClr val="tx1"/>
                </a:solidFill>
              </a:rPr>
              <a:t>2. modeling the whole data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581896-55AE-874F-882C-F075086049DF}"/>
              </a:ext>
            </a:extLst>
          </p:cNvPr>
          <p:cNvSpPr txBox="1"/>
          <p:nvPr/>
        </p:nvSpPr>
        <p:spPr>
          <a:xfrm>
            <a:off x="9735633" y="1525885"/>
            <a:ext cx="277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Unobserved interactions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B842BAA-A3FD-5047-B53F-BF47792FE2C8}"/>
              </a:ext>
            </a:extLst>
          </p:cNvPr>
          <p:cNvCxnSpPr>
            <a:stCxn id="2" idx="2"/>
          </p:cNvCxnSpPr>
          <p:nvPr/>
        </p:nvCxnSpPr>
        <p:spPr>
          <a:xfrm flipH="1">
            <a:off x="9987128" y="1895217"/>
            <a:ext cx="1137358" cy="571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85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9AE79B-2F0D-C143-9C97-8E7CA645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7C3A3D-2A9C-5346-ACD7-17D2705B58E6}"/>
              </a:ext>
            </a:extLst>
          </p:cNvPr>
          <p:cNvSpPr txBox="1"/>
          <p:nvPr/>
        </p:nvSpPr>
        <p:spPr>
          <a:xfrm>
            <a:off x="720000" y="409904"/>
            <a:ext cx="2727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F99E8FC-6030-C746-8053-BF40B2F9B596}"/>
              </a:ext>
            </a:extLst>
          </p:cNvPr>
          <p:cNvSpPr txBox="1">
            <a:spLocks/>
          </p:cNvSpPr>
          <p:nvPr/>
        </p:nvSpPr>
        <p:spPr>
          <a:xfrm>
            <a:off x="719997" y="1321647"/>
            <a:ext cx="6684475" cy="452596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kumimoji="1" lang="zh-TW" altLang="en-US" sz="3200" dirty="0">
                <a:solidFill>
                  <a:schemeClr val="tx1"/>
                </a:solidFill>
              </a:rPr>
              <a:t> </a:t>
            </a:r>
            <a:r>
              <a:rPr kumimoji="1" lang="en-US" altLang="zh-TW" sz="3200" dirty="0">
                <a:solidFill>
                  <a:schemeClr val="tx1"/>
                </a:solidFill>
              </a:rPr>
              <a:t>Multiple types of user feedback data</a:t>
            </a:r>
          </a:p>
          <a:p>
            <a:pPr lvl="1">
              <a:buFont typeface="Arial" charset="0"/>
              <a:buChar char="•"/>
            </a:pPr>
            <a:r>
              <a:rPr kumimoji="1" lang="en-US" altLang="zh-TW" sz="2800" dirty="0">
                <a:solidFill>
                  <a:schemeClr val="tx1"/>
                </a:solidFill>
                <a:sym typeface="Wingdings" pitchFamily="2" charset="2"/>
              </a:rPr>
              <a:t> Primary feedback</a:t>
            </a:r>
          </a:p>
          <a:p>
            <a:pPr marL="201168" lvl="1" indent="0">
              <a:buNone/>
            </a:pPr>
            <a:r>
              <a:rPr kumimoji="1" lang="en-US" altLang="zh-TW" sz="2800" dirty="0">
                <a:solidFill>
                  <a:schemeClr val="tx1"/>
                </a:solidFill>
                <a:sym typeface="Wingdings" pitchFamily="2" charset="2"/>
              </a:rPr>
              <a:t>directly related with business KPI</a:t>
            </a:r>
          </a:p>
          <a:p>
            <a:pPr lvl="1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zh-TW" sz="2800" dirty="0">
                <a:solidFill>
                  <a:srgbClr val="C00000"/>
                </a:solidFill>
              </a:rPr>
              <a:t>Auxiliary </a:t>
            </a:r>
            <a:r>
              <a:rPr kumimoji="1" lang="en-US" altLang="zh-CN" sz="2800" dirty="0">
                <a:solidFill>
                  <a:srgbClr val="C00000"/>
                </a:solidFill>
              </a:rPr>
              <a:t>user feedback data available</a:t>
            </a:r>
          </a:p>
          <a:p>
            <a:pPr marL="201168" lvl="1" indent="0">
              <a:buNone/>
            </a:pPr>
            <a:r>
              <a:rPr kumimoji="1" lang="en-US" altLang="zh-TW" sz="2800" i="1" dirty="0">
                <a:solidFill>
                  <a:schemeClr val="tx1"/>
                </a:solidFill>
              </a:rPr>
              <a:t>E-commerce</a:t>
            </a:r>
            <a:r>
              <a:rPr kumimoji="1" lang="en-US" altLang="zh-TW" sz="2800" dirty="0">
                <a:solidFill>
                  <a:schemeClr val="tx1"/>
                </a:solidFill>
              </a:rPr>
              <a:t>:</a:t>
            </a:r>
          </a:p>
          <a:p>
            <a:pPr marL="201168" lvl="1" indent="0">
              <a:buNone/>
            </a:pPr>
            <a:r>
              <a:rPr kumimoji="1" lang="en-US" altLang="zh-TW" sz="2800" dirty="0">
                <a:solidFill>
                  <a:schemeClr val="tx1"/>
                </a:solidFill>
              </a:rPr>
              <a:t>users’ views on products (i.e., click the product page)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CE33DD-7F65-7E4E-A7FD-704A0A82FD13}"/>
              </a:ext>
            </a:extLst>
          </p:cNvPr>
          <p:cNvGrpSpPr/>
          <p:nvPr/>
        </p:nvGrpSpPr>
        <p:grpSpPr>
          <a:xfrm>
            <a:off x="7324292" y="4381621"/>
            <a:ext cx="4185734" cy="1741035"/>
            <a:chOff x="7324292" y="4057771"/>
            <a:chExt cx="4185734" cy="174103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FC835FD-6775-5E4E-8F95-7C58BD090E01}"/>
                </a:ext>
              </a:extLst>
            </p:cNvPr>
            <p:cNvGrpSpPr/>
            <p:nvPr/>
          </p:nvGrpSpPr>
          <p:grpSpPr>
            <a:xfrm>
              <a:off x="7324292" y="4057771"/>
              <a:ext cx="3939803" cy="1368333"/>
              <a:chOff x="7225057" y="3784123"/>
              <a:chExt cx="3939803" cy="1368333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2F778CF-952B-AE40-AB5C-EE231B71B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3345" y="3784123"/>
                <a:ext cx="1741515" cy="1368333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D910DCA7-BFB8-8148-AAAA-EF56B6BF7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25057" y="4072304"/>
                <a:ext cx="1701427" cy="834032"/>
              </a:xfrm>
              <a:prstGeom prst="rect">
                <a:avLst/>
              </a:prstGeom>
            </p:spPr>
          </p:pic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9F4CE26-8F07-BC4F-9C79-19B187BBC893}"/>
                </a:ext>
              </a:extLst>
            </p:cNvPr>
            <p:cNvSpPr txBox="1"/>
            <p:nvPr/>
          </p:nvSpPr>
          <p:spPr>
            <a:xfrm>
              <a:off x="7356983" y="5337141"/>
              <a:ext cx="1881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i="1" dirty="0"/>
                <a:t>E-commerce</a:t>
              </a:r>
              <a:endParaRPr kumimoji="1" lang="zh-CN" altLang="en-US" sz="2400" b="1" i="1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D06FF8-C72D-C645-BA05-CD2F85569980}"/>
                </a:ext>
              </a:extLst>
            </p:cNvPr>
            <p:cNvSpPr txBox="1"/>
            <p:nvPr/>
          </p:nvSpPr>
          <p:spPr>
            <a:xfrm>
              <a:off x="9628271" y="5331027"/>
              <a:ext cx="1881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i="1" dirty="0"/>
                <a:t>Online-Ads</a:t>
              </a:r>
              <a:endParaRPr kumimoji="1" lang="zh-CN" altLang="en-US" sz="2400" b="1" i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A281274-B3AC-9942-84ED-F5B2CEB2487E}"/>
              </a:ext>
            </a:extLst>
          </p:cNvPr>
          <p:cNvGrpSpPr/>
          <p:nvPr/>
        </p:nvGrpSpPr>
        <p:grpSpPr>
          <a:xfrm>
            <a:off x="7284166" y="668597"/>
            <a:ext cx="3979929" cy="3579553"/>
            <a:chOff x="7284166" y="668597"/>
            <a:chExt cx="3979929" cy="357955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AF1160C-9A3F-B94B-9BFA-35AEF9542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4167" y="668597"/>
              <a:ext cx="3979928" cy="283660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F63C9C1-F8BA-0D47-A639-7F60FB94E214}"/>
                </a:ext>
              </a:extLst>
            </p:cNvPr>
            <p:cNvSpPr/>
            <p:nvPr/>
          </p:nvSpPr>
          <p:spPr>
            <a:xfrm>
              <a:off x="7284166" y="3390145"/>
              <a:ext cx="3928319" cy="2102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五边形 12">
              <a:extLst>
                <a:ext uri="{FF2B5EF4-FFF2-40B4-BE49-F238E27FC236}">
                  <a16:creationId xmlns:a16="http://schemas.microsoft.com/office/drawing/2014/main" id="{A72D6EA3-CC28-BF4D-8E2F-CD9763573567}"/>
                </a:ext>
              </a:extLst>
            </p:cNvPr>
            <p:cNvSpPr/>
            <p:nvPr/>
          </p:nvSpPr>
          <p:spPr>
            <a:xfrm rot="16200000">
              <a:off x="8932039" y="3669564"/>
              <a:ext cx="585672" cy="571500"/>
            </a:xfrm>
            <a:prstGeom prst="homePlate">
              <a:avLst>
                <a:gd name="adj" fmla="val 7333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9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3FA692-A6BA-1546-8B23-AE538F9E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0010" y="630738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B9AE7E-E8F5-374C-9DB3-90B02A91EF23}"/>
              </a:ext>
            </a:extLst>
          </p:cNvPr>
          <p:cNvSpPr txBox="1"/>
          <p:nvPr/>
        </p:nvSpPr>
        <p:spPr>
          <a:xfrm>
            <a:off x="720000" y="409904"/>
            <a:ext cx="2727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Motivation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63457-53E7-CD45-BB09-6A4532C8F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32" y="1884662"/>
            <a:ext cx="2351921" cy="235192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3FFDCE0-886C-FC43-AAF5-087E6E878C49}"/>
              </a:ext>
            </a:extLst>
          </p:cNvPr>
          <p:cNvSpPr/>
          <p:nvPr/>
        </p:nvSpPr>
        <p:spPr>
          <a:xfrm>
            <a:off x="1049627" y="4235145"/>
            <a:ext cx="29559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V</a:t>
            </a:r>
            <a:r>
              <a:rPr lang="zh-CN" altLang="en-US" sz="2400" b="1" dirty="0"/>
              <a:t>iew</a:t>
            </a:r>
            <a:r>
              <a:rPr lang="en-US" altLang="zh-CN" sz="2400" b="1" dirty="0" err="1"/>
              <a:t>ing</a:t>
            </a:r>
            <a:r>
              <a:rPr lang="en-US" altLang="zh-CN" sz="2400" b="1" dirty="0"/>
              <a:t> behavior in</a:t>
            </a:r>
          </a:p>
          <a:p>
            <a:pPr algn="ctr"/>
            <a:r>
              <a:rPr lang="en-US" altLang="zh-CN" sz="2400" b="1" dirty="0"/>
              <a:t>E-commerce websites</a:t>
            </a:r>
            <a:endParaRPr lang="zh-CN" altLang="en-US" sz="2400" b="1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C6EE231-8E4B-4F4E-9B52-BA700C391B64}"/>
              </a:ext>
            </a:extLst>
          </p:cNvPr>
          <p:cNvGrpSpPr/>
          <p:nvPr/>
        </p:nvGrpSpPr>
        <p:grpSpPr>
          <a:xfrm>
            <a:off x="4548020" y="518512"/>
            <a:ext cx="6336797" cy="3098861"/>
            <a:chOff x="4548020" y="518512"/>
            <a:chExt cx="6336797" cy="3098861"/>
          </a:xfrm>
        </p:grpSpPr>
        <p:sp>
          <p:nvSpPr>
            <p:cNvPr id="15" name="弧 14">
              <a:extLst>
                <a:ext uri="{FF2B5EF4-FFF2-40B4-BE49-F238E27FC236}">
                  <a16:creationId xmlns:a16="http://schemas.microsoft.com/office/drawing/2014/main" id="{1ECEA05D-A2FA-E24E-B42C-9310889C228B}"/>
                </a:ext>
              </a:extLst>
            </p:cNvPr>
            <p:cNvSpPr/>
            <p:nvPr/>
          </p:nvSpPr>
          <p:spPr>
            <a:xfrm rot="20696346">
              <a:off x="4548020" y="1721929"/>
              <a:ext cx="2629864" cy="1895444"/>
            </a:xfrm>
            <a:prstGeom prst="arc">
              <a:avLst>
                <a:gd name="adj1" fmla="val 12808619"/>
                <a:gd name="adj2" fmla="val 18736882"/>
              </a:avLst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952DB83-2395-3545-9EEA-0B0E9871D331}"/>
                </a:ext>
              </a:extLst>
            </p:cNvPr>
            <p:cNvGrpSpPr/>
            <p:nvPr/>
          </p:nvGrpSpPr>
          <p:grpSpPr>
            <a:xfrm>
              <a:off x="6556072" y="518512"/>
              <a:ext cx="4328745" cy="2132406"/>
              <a:chOff x="6556072" y="518512"/>
              <a:chExt cx="4328745" cy="2132406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29C559C0-E496-6C44-9817-DE7ACBE2C817}"/>
                  </a:ext>
                </a:extLst>
              </p:cNvPr>
              <p:cNvGrpSpPr/>
              <p:nvPr/>
            </p:nvGrpSpPr>
            <p:grpSpPr>
              <a:xfrm>
                <a:off x="7221110" y="518512"/>
                <a:ext cx="3663707" cy="2092924"/>
                <a:chOff x="800174" y="3972201"/>
                <a:chExt cx="3575893" cy="1944956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315EBB3-CA92-6F4A-8BA0-774687EAB0AF}"/>
                    </a:ext>
                  </a:extLst>
                </p:cNvPr>
                <p:cNvSpPr txBox="1"/>
                <p:nvPr/>
              </p:nvSpPr>
              <p:spPr>
                <a:xfrm>
                  <a:off x="907308" y="5528379"/>
                  <a:ext cx="3468759" cy="388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400" b="1" dirty="0"/>
                    <a:t>Positive signal</a:t>
                  </a:r>
                  <a:endParaRPr kumimoji="1" lang="zh-CN" altLang="en-US" sz="2400" b="1" dirty="0"/>
                </a:p>
              </p:txBody>
            </p:sp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508528AB-B4A8-5745-BC8C-46E4F441D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0174" y="4425779"/>
                  <a:ext cx="983909" cy="983909"/>
                </a:xfrm>
                <a:prstGeom prst="rect">
                  <a:avLst/>
                </a:prstGeom>
              </p:spPr>
            </p:pic>
            <p:sp>
              <p:nvSpPr>
                <p:cNvPr id="8" name="矩形标注 7">
                  <a:extLst>
                    <a:ext uri="{FF2B5EF4-FFF2-40B4-BE49-F238E27FC236}">
                      <a16:creationId xmlns:a16="http://schemas.microsoft.com/office/drawing/2014/main" id="{9F188FC9-A8D6-164E-ABA9-03C18902E7F6}"/>
                    </a:ext>
                  </a:extLst>
                </p:cNvPr>
                <p:cNvSpPr/>
                <p:nvPr/>
              </p:nvSpPr>
              <p:spPr>
                <a:xfrm>
                  <a:off x="1722014" y="3972201"/>
                  <a:ext cx="2474303" cy="1083625"/>
                </a:xfrm>
                <a:prstGeom prst="wedgeRectCallout">
                  <a:avLst>
                    <a:gd name="adj1" fmla="val -49691"/>
                    <a:gd name="adj2" fmla="val 7045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CN" sz="2400" dirty="0">
                      <a:solidFill>
                        <a:schemeClr val="tx1"/>
                      </a:solidFill>
                    </a:rPr>
                    <a:t>I viewed this because it’s interesting to me.</a:t>
                  </a:r>
                  <a:endParaRPr kumimoji="1"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8737E1D2-4FE1-C74F-964A-846F46A47E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56072" y="2104516"/>
                <a:ext cx="694502" cy="546402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2D4997-552A-9244-B519-46F9B32C620A}"/>
              </a:ext>
            </a:extLst>
          </p:cNvPr>
          <p:cNvGrpSpPr/>
          <p:nvPr/>
        </p:nvGrpSpPr>
        <p:grpSpPr>
          <a:xfrm>
            <a:off x="4510906" y="1803773"/>
            <a:ext cx="6589083" cy="3390686"/>
            <a:chOff x="4510906" y="1803773"/>
            <a:chExt cx="6589083" cy="339068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B35AA19-DA70-8945-9A98-6C2D59451A06}"/>
                </a:ext>
              </a:extLst>
            </p:cNvPr>
            <p:cNvGrpSpPr/>
            <p:nvPr/>
          </p:nvGrpSpPr>
          <p:grpSpPr>
            <a:xfrm>
              <a:off x="7230415" y="2860937"/>
              <a:ext cx="3869574" cy="2091486"/>
              <a:chOff x="5215508" y="3720495"/>
              <a:chExt cx="3591845" cy="2028489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98F246F-A6A2-E944-A064-0B55954BC516}"/>
                  </a:ext>
                </a:extLst>
              </p:cNvPr>
              <p:cNvSpPr txBox="1"/>
              <p:nvPr/>
            </p:nvSpPr>
            <p:spPr>
              <a:xfrm>
                <a:off x="5278940" y="5364678"/>
                <a:ext cx="3528413" cy="384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b="1" dirty="0"/>
                  <a:t>Negative signal</a:t>
                </a:r>
                <a:endParaRPr kumimoji="1" lang="zh-CN" altLang="en-US" sz="2400" b="1" dirty="0"/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E76FC03-05D2-D44D-B0B1-674964982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15508" y="4391325"/>
                <a:ext cx="868053" cy="868053"/>
              </a:xfrm>
              <a:prstGeom prst="rect">
                <a:avLst/>
              </a:prstGeom>
            </p:spPr>
          </p:pic>
          <p:sp>
            <p:nvSpPr>
              <p:cNvPr id="12" name="矩形标注 11">
                <a:extLst>
                  <a:ext uri="{FF2B5EF4-FFF2-40B4-BE49-F238E27FC236}">
                    <a16:creationId xmlns:a16="http://schemas.microsoft.com/office/drawing/2014/main" id="{1117F979-4151-6A49-995B-3F8C880A373F}"/>
                  </a:ext>
                </a:extLst>
              </p:cNvPr>
              <p:cNvSpPr/>
              <p:nvPr/>
            </p:nvSpPr>
            <p:spPr>
              <a:xfrm>
                <a:off x="6162272" y="3720495"/>
                <a:ext cx="2274406" cy="1083625"/>
              </a:xfrm>
              <a:prstGeom prst="wedgeRectCallout">
                <a:avLst>
                  <a:gd name="adj1" fmla="val -49691"/>
                  <a:gd name="adj2" fmla="val 7045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</a:rPr>
                  <a:t>Not good enough for me to buy it!</a:t>
                </a:r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弧 15">
              <a:extLst>
                <a:ext uri="{FF2B5EF4-FFF2-40B4-BE49-F238E27FC236}">
                  <a16:creationId xmlns:a16="http://schemas.microsoft.com/office/drawing/2014/main" id="{FDBCC797-D1C7-8D49-9AB4-3E0D40A21E8F}"/>
                </a:ext>
              </a:extLst>
            </p:cNvPr>
            <p:cNvSpPr/>
            <p:nvPr/>
          </p:nvSpPr>
          <p:spPr>
            <a:xfrm rot="1304163" flipV="1">
              <a:off x="4510906" y="1803773"/>
              <a:ext cx="2704092" cy="2028244"/>
            </a:xfrm>
            <a:prstGeom prst="arc">
              <a:avLst>
                <a:gd name="adj1" fmla="val 13203112"/>
                <a:gd name="adj2" fmla="val 19237296"/>
              </a:avLst>
            </a:prstGeom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25AABE1-F9AB-2F4A-BFA1-72BF4F655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91481" y="4594735"/>
              <a:ext cx="739394" cy="599724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CF39B92-E108-5844-9F52-0835E44F0E64}"/>
              </a:ext>
            </a:extLst>
          </p:cNvPr>
          <p:cNvSpPr/>
          <p:nvPr/>
        </p:nvSpPr>
        <p:spPr>
          <a:xfrm>
            <a:off x="1041150" y="1260329"/>
            <a:ext cx="3111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T</a:t>
            </a:r>
            <a:r>
              <a:rPr lang="zh-CN" altLang="en-US" sz="2800" b="1" dirty="0">
                <a:solidFill>
                  <a:srgbClr val="C00000"/>
                </a:solidFill>
              </a:rPr>
              <a:t>wofold semantics 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6F28E10-156A-6F45-8BFF-6184A252F04E}"/>
              </a:ext>
            </a:extLst>
          </p:cNvPr>
          <p:cNvSpPr/>
          <p:nvPr/>
        </p:nvSpPr>
        <p:spPr>
          <a:xfrm>
            <a:off x="2360426" y="5569268"/>
            <a:ext cx="1934905" cy="5228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Implicit MF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2857838-0137-0D4A-8DA3-E3A2B59F53B4}"/>
              </a:ext>
            </a:extLst>
          </p:cNvPr>
          <p:cNvSpPr/>
          <p:nvPr/>
        </p:nvSpPr>
        <p:spPr>
          <a:xfrm>
            <a:off x="5436120" y="5573342"/>
            <a:ext cx="5996129" cy="52283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View data as an intermediate feedback</a:t>
            </a:r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32529D92-EB1C-AD42-8E02-D0609162EE98}"/>
              </a:ext>
            </a:extLst>
          </p:cNvPr>
          <p:cNvSpPr/>
          <p:nvPr/>
        </p:nvSpPr>
        <p:spPr>
          <a:xfrm>
            <a:off x="4600568" y="5568877"/>
            <a:ext cx="530315" cy="523220"/>
          </a:xfrm>
          <a:prstGeom prst="plus">
            <a:avLst>
              <a:gd name="adj" fmla="val 3904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18D48F-5F9B-F948-890D-E48A14316FD9}"/>
              </a:ext>
            </a:extLst>
          </p:cNvPr>
          <p:cNvSpPr/>
          <p:nvPr/>
        </p:nvSpPr>
        <p:spPr>
          <a:xfrm>
            <a:off x="155201" y="5545028"/>
            <a:ext cx="212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Our Target</a:t>
            </a:r>
          </a:p>
        </p:txBody>
      </p:sp>
    </p:spTree>
    <p:extLst>
      <p:ext uri="{BB962C8B-B14F-4D97-AF65-F5344CB8AC3E}">
        <p14:creationId xmlns:p14="http://schemas.microsoft.com/office/powerpoint/2010/main" val="39611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BAF21C4B-882A-904D-8E22-6B9D480371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98" y="1321647"/>
                <a:ext cx="8654461" cy="5328535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kumimoji="1" lang="zh-TW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tx1"/>
                    </a:solidFill>
                  </a:rPr>
                  <a:t>State-of-art </a:t>
                </a:r>
                <a:r>
                  <a:rPr kumimoji="1" lang="en-US" altLang="zh-TW" sz="3200" dirty="0" err="1">
                    <a:solidFill>
                      <a:schemeClr val="tx1"/>
                    </a:solidFill>
                  </a:rPr>
                  <a:t>eALS</a:t>
                </a:r>
                <a:r>
                  <a:rPr kumimoji="1" lang="en-US" altLang="zh-TW" sz="3200" dirty="0">
                    <a:solidFill>
                      <a:schemeClr val="tx1"/>
                    </a:solidFill>
                  </a:rPr>
                  <a:t> method (</a:t>
                </a:r>
                <a:r>
                  <a:rPr lang="en-US" altLang="zh-CN" sz="3200" dirty="0">
                    <a:solidFill>
                      <a:schemeClr val="tx1"/>
                    </a:solidFill>
                  </a:rPr>
                  <a:t>He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tx1"/>
                    </a:solidFill>
                  </a:rPr>
                  <a:t>et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tx1"/>
                    </a:solidFill>
                  </a:rPr>
                  <a:t>al,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tx1"/>
                    </a:solidFill>
                  </a:rPr>
                  <a:t>SIGIR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tx1"/>
                    </a:solidFill>
                  </a:rPr>
                  <a:t>2016</a:t>
                </a:r>
                <a:r>
                  <a:rPr kumimoji="1" lang="en-US" altLang="zh-CN" sz="3200" dirty="0">
                    <a:solidFill>
                      <a:schemeClr val="tx1"/>
                    </a:solidFill>
                    <a:sym typeface="Wingdings" pitchFamily="2" charset="2"/>
                  </a:rPr>
                  <a:t>)</a:t>
                </a:r>
                <a:endParaRPr kumimoji="1" lang="en-US" altLang="zh-TW" sz="3200" dirty="0">
                  <a:solidFill>
                    <a:schemeClr val="tx1"/>
                  </a:solidFill>
                </a:endParaRPr>
              </a:p>
              <a:p>
                <a:pPr marL="201168" lvl="1" indent="0">
                  <a:buNone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 D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esigned for binary 0/1 data only</a:t>
                </a:r>
                <a:endParaRPr kumimoji="1" lang="en-US" altLang="zh-CN" sz="28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CN" sz="2800" dirty="0">
                    <a:solidFill>
                      <a:schemeClr val="tx1"/>
                    </a:solidFill>
                    <a:sym typeface="Wingdings" pitchFamily="2" charset="2"/>
                  </a:rPr>
                  <a:t> Modeling view data based on pointwise regression </a:t>
                </a:r>
                <a:endParaRPr kumimoji="1" lang="en-US" altLang="zh-CN" sz="2800" b="1" dirty="0">
                  <a:solidFill>
                    <a:srgbClr val="C00000"/>
                  </a:solidFill>
                  <a:sym typeface="Wingdings" pitchFamily="2" charset="2"/>
                </a:endParaRPr>
              </a:p>
              <a:p>
                <a:pPr lvl="2">
                  <a:buFont typeface="Arial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  <a:sym typeface="Wingdings" pitchFamily="2" charset="2"/>
                  </a:rPr>
                  <a:t> Optimize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the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prediction on viewed item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s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to be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a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fixed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lvl="2">
                  <a:buFont typeface="Arial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C00000"/>
                    </a:solidFill>
                  </a:rPr>
                  <a:t>Inefficacy: 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setting a uniform value oversimpliﬁes the problem</a:t>
                </a:r>
                <a:endParaRPr kumimoji="1"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BAF21C4B-882A-904D-8E22-6B9D48037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8" y="1321647"/>
                <a:ext cx="8654461" cy="5328535"/>
              </a:xfrm>
              <a:prstGeom prst="rect">
                <a:avLst/>
              </a:prstGeom>
              <a:blipFill>
                <a:blip r:embed="rId3"/>
                <a:stretch>
                  <a:fillRect l="-1613" t="-2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B0D7BE0-38D6-F849-ACD3-5BDEDFBFFB21}"/>
              </a:ext>
            </a:extLst>
          </p:cNvPr>
          <p:cNvGrpSpPr/>
          <p:nvPr/>
        </p:nvGrpSpPr>
        <p:grpSpPr>
          <a:xfrm>
            <a:off x="951859" y="1991996"/>
            <a:ext cx="8148123" cy="999276"/>
            <a:chOff x="951859" y="1991996"/>
            <a:chExt cx="8148123" cy="999276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9449B2F1-5F8D-A34D-844E-3425D4CD26A6}"/>
                </a:ext>
              </a:extLst>
            </p:cNvPr>
            <p:cNvGrpSpPr/>
            <p:nvPr/>
          </p:nvGrpSpPr>
          <p:grpSpPr>
            <a:xfrm>
              <a:off x="951859" y="1991996"/>
              <a:ext cx="2727591" cy="999276"/>
              <a:chOff x="7708514" y="494980"/>
              <a:chExt cx="2727591" cy="999276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D5C3DF8-2AEC-3C45-BF96-64CAF6947A60}"/>
                  </a:ext>
                </a:extLst>
              </p:cNvPr>
              <p:cNvSpPr/>
              <p:nvPr/>
            </p:nvSpPr>
            <p:spPr>
              <a:xfrm>
                <a:off x="7844836" y="874210"/>
                <a:ext cx="1574815" cy="1568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矩形 100">
                    <a:extLst>
                      <a:ext uri="{FF2B5EF4-FFF2-40B4-BE49-F238E27FC236}">
                        <a16:creationId xmlns:a16="http://schemas.microsoft.com/office/drawing/2014/main" id="{47B68F2B-5E67-904E-BD06-59C2EF24B13E}"/>
                      </a:ext>
                    </a:extLst>
                  </p:cNvPr>
                  <p:cNvSpPr/>
                  <p:nvPr/>
                </p:nvSpPr>
                <p:spPr>
                  <a:xfrm>
                    <a:off x="7708514" y="494980"/>
                    <a:ext cx="208268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a14:m>
                    <a:r>
                      <a:rPr lang="en-US" altLang="zh-CN" sz="2000" dirty="0"/>
                      <a:t> latent vector</a:t>
                    </a:r>
                    <a:endParaRPr lang="zh-CN" altLang="en-US" sz="2000" dirty="0"/>
                  </a:p>
                </p:txBody>
              </p:sp>
            </mc:Choice>
            <mc:Fallback>
              <p:sp>
                <p:nvSpPr>
                  <p:cNvPr id="101" name="矩形 100">
                    <a:extLst>
                      <a:ext uri="{FF2B5EF4-FFF2-40B4-BE49-F238E27FC236}">
                        <a16:creationId xmlns:a16="http://schemas.microsoft.com/office/drawing/2014/main" id="{47B68F2B-5E67-904E-BD06-59C2EF24B1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8514" y="494980"/>
                    <a:ext cx="2082686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250" r="-1818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B837B69D-04EA-AF48-AC60-402E88B58420}"/>
                  </a:ext>
                </a:extLst>
              </p:cNvPr>
              <p:cNvSpPr/>
              <p:nvPr/>
            </p:nvSpPr>
            <p:spPr>
              <a:xfrm>
                <a:off x="7844835" y="1234887"/>
                <a:ext cx="1574815" cy="1568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F95BE55A-D8DF-674A-A97C-649CEC600569}"/>
                      </a:ext>
                    </a:extLst>
                  </p:cNvPr>
                  <p:cNvSpPr/>
                  <p:nvPr/>
                </p:nvSpPr>
                <p:spPr>
                  <a:xfrm>
                    <a:off x="9619843" y="726389"/>
                    <a:ext cx="81362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𝑢𝑠𝑒𝑟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>
              <p:sp>
                <p:nvSpPr>
                  <p:cNvPr id="103" name="矩形 102">
                    <a:extLst>
                      <a:ext uri="{FF2B5EF4-FFF2-40B4-BE49-F238E27FC236}">
                        <a16:creationId xmlns:a16="http://schemas.microsoft.com/office/drawing/2014/main" id="{F95BE55A-D8DF-674A-A97C-649CEC6005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9843" y="726389"/>
                    <a:ext cx="813621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" name="矩形 103">
                    <a:extLst>
                      <a:ext uri="{FF2B5EF4-FFF2-40B4-BE49-F238E27FC236}">
                        <a16:creationId xmlns:a16="http://schemas.microsoft.com/office/drawing/2014/main" id="{ED09F04F-C3FF-FD4B-A1D3-1EEBFB4B0934}"/>
                      </a:ext>
                    </a:extLst>
                  </p:cNvPr>
                  <p:cNvSpPr/>
                  <p:nvPr/>
                </p:nvSpPr>
                <p:spPr>
                  <a:xfrm>
                    <a:off x="9609725" y="1094146"/>
                    <a:ext cx="826380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𝑖𝑡𝑒𝑚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>
              <p:sp>
                <p:nvSpPr>
                  <p:cNvPr id="104" name="矩形 103">
                    <a:extLst>
                      <a:ext uri="{FF2B5EF4-FFF2-40B4-BE49-F238E27FC236}">
                        <a16:creationId xmlns:a16="http://schemas.microsoft.com/office/drawing/2014/main" id="{ED09F04F-C3FF-FD4B-A1D3-1EEBFB4B09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9725" y="1094146"/>
                    <a:ext cx="826380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B684BA97-3886-864A-AE59-0344B1C8456A}"/>
                    </a:ext>
                  </a:extLst>
                </p:cNvPr>
                <p:cNvSpPr/>
                <p:nvPr/>
              </p:nvSpPr>
              <p:spPr>
                <a:xfrm>
                  <a:off x="3773459" y="2391107"/>
                  <a:ext cx="532652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000" dirty="0"/>
                    <a:t>Inner product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𝑠𝑒𝑟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2000" dirty="0"/>
                    <a:t> as prediction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</m:oMath>
                  </a14:m>
                  <a:r>
                    <a:rPr lang="en-US" altLang="zh-CN" sz="2000" dirty="0"/>
                    <a:t> </a:t>
                  </a:r>
                  <a:endParaRPr lang="zh-CN" altLang="en-US" sz="2000" dirty="0"/>
                </a:p>
              </p:txBody>
            </p:sp>
          </mc:Choice>
          <mc:Fallback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B684BA97-3886-864A-AE59-0344B1C84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459" y="2391107"/>
                  <a:ext cx="5326523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950" t="-6061" b="-242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8AAA15-89B4-E647-8650-BD19A20A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011213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CDA148-5306-5742-9135-AABB3DDD0C75}"/>
              </a:ext>
            </a:extLst>
          </p:cNvPr>
          <p:cNvSpPr txBox="1"/>
          <p:nvPr/>
        </p:nvSpPr>
        <p:spPr>
          <a:xfrm>
            <a:off x="720000" y="409904"/>
            <a:ext cx="7084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Difficulty of Modeling View Data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213B7EE-566E-D04A-9BDC-958AFC1BFBE4}"/>
              </a:ext>
            </a:extLst>
          </p:cNvPr>
          <p:cNvGrpSpPr/>
          <p:nvPr/>
        </p:nvGrpSpPr>
        <p:grpSpPr>
          <a:xfrm>
            <a:off x="745905" y="1887781"/>
            <a:ext cx="6390031" cy="1971437"/>
            <a:chOff x="2460571" y="2214376"/>
            <a:chExt cx="6390031" cy="19714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121FF5F5-A985-7143-B168-ABBB3BA09DAE}"/>
                    </a:ext>
                  </a:extLst>
                </p:cNvPr>
                <p:cNvSpPr/>
                <p:nvPr/>
              </p:nvSpPr>
              <p:spPr>
                <a:xfrm>
                  <a:off x="2460571" y="2505790"/>
                  <a:ext cx="5914504" cy="9557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20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zh-CN" altLang="en-US" sz="2200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en-US" sz="2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𝑢𝑖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zh-CN" alt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𝑢𝑖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121FF5F5-A985-7143-B168-ABBB3BA09D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571" y="2505790"/>
                  <a:ext cx="5914504" cy="955774"/>
                </a:xfrm>
                <a:prstGeom prst="rect">
                  <a:avLst/>
                </a:prstGeom>
                <a:blipFill>
                  <a:blip r:embed="rId8"/>
                  <a:stretch>
                    <a:fillRect t="-122368" b="-16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42606A3-7AC2-404E-9691-74A98CD907CA}"/>
                </a:ext>
              </a:extLst>
            </p:cNvPr>
            <p:cNvSpPr txBox="1"/>
            <p:nvPr/>
          </p:nvSpPr>
          <p:spPr>
            <a:xfrm>
              <a:off x="2860082" y="3517743"/>
              <a:ext cx="3255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Prediction on users’ purchased (i.e., observed ) items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888C6D-2261-A149-AACE-BFB2246BE388}"/>
                </a:ext>
              </a:extLst>
            </p:cNvPr>
            <p:cNvSpPr txBox="1"/>
            <p:nvPr/>
          </p:nvSpPr>
          <p:spPr>
            <a:xfrm>
              <a:off x="6227556" y="3539482"/>
              <a:ext cx="26230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Prediction on unobserved interactions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C4134FC1-B34E-094C-A64D-3879B4F6777C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4487854" y="3117533"/>
              <a:ext cx="567104" cy="400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89C6EEE6-E146-F34D-88E0-0A7D61270A7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7539079" y="3117534"/>
              <a:ext cx="144032" cy="4219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FEB5802-0C22-0B40-9121-FCA129560844}"/>
                </a:ext>
              </a:extLst>
            </p:cNvPr>
            <p:cNvSpPr txBox="1"/>
            <p:nvPr/>
          </p:nvSpPr>
          <p:spPr>
            <a:xfrm>
              <a:off x="6140402" y="2214376"/>
              <a:ext cx="158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 lower weight</a:t>
              </a:r>
              <a:endParaRPr kumimoji="1" lang="zh-CN" altLang="en-US" dirty="0"/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FF7A2465-3F87-344B-9137-5B2E671335FC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6808884" y="2583708"/>
              <a:ext cx="124691" cy="203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0717609-968E-484E-8106-8CFC984F94EE}"/>
              </a:ext>
            </a:extLst>
          </p:cNvPr>
          <p:cNvGrpSpPr/>
          <p:nvPr/>
        </p:nvGrpSpPr>
        <p:grpSpPr>
          <a:xfrm>
            <a:off x="7552595" y="1352143"/>
            <a:ext cx="4413051" cy="3978981"/>
            <a:chOff x="7552595" y="1352143"/>
            <a:chExt cx="4413051" cy="3978981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FF163604-2796-9547-9318-A790FFD89640}"/>
                </a:ext>
              </a:extLst>
            </p:cNvPr>
            <p:cNvGrpSpPr/>
            <p:nvPr/>
          </p:nvGrpSpPr>
          <p:grpSpPr>
            <a:xfrm>
              <a:off x="7552595" y="1352143"/>
              <a:ext cx="4413051" cy="3978981"/>
              <a:chOff x="7552595" y="1352143"/>
              <a:chExt cx="4413051" cy="3978981"/>
            </a:xfrm>
          </p:grpSpPr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079AE9C9-DB1D-5548-A9FE-EB4F1E2F6A7A}"/>
                  </a:ext>
                </a:extLst>
              </p:cNvPr>
              <p:cNvGrpSpPr/>
              <p:nvPr/>
            </p:nvGrpSpPr>
            <p:grpSpPr>
              <a:xfrm>
                <a:off x="7552595" y="1352143"/>
                <a:ext cx="4413051" cy="3978981"/>
                <a:chOff x="7552595" y="1352143"/>
                <a:chExt cx="4413051" cy="397898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圆角矩形 40">
                      <a:extLst>
                        <a:ext uri="{FF2B5EF4-FFF2-40B4-BE49-F238E27FC236}">
                          <a16:creationId xmlns:a16="http://schemas.microsoft.com/office/drawing/2014/main" id="{272007EB-4BB4-B148-84FB-0D5ED97DF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2595" y="3088391"/>
                      <a:ext cx="1248336" cy="310526"/>
                    </a:xfrm>
                    <a:prstGeom prst="round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2400" dirty="0">
                          <a:solidFill>
                            <a:schemeClr val="tx1"/>
                          </a:solidFill>
                        </a:rPr>
                        <a:t>user </a:t>
                      </a:r>
                      <a14:m>
                        <m:oMath xmlns:m="http://schemas.openxmlformats.org/officeDocument/2006/math"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a14:m>
                      <a:endParaRPr kumimoji="1" lang="zh-CN" alt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1" name="圆角矩形 40">
                      <a:extLst>
                        <a:ext uri="{FF2B5EF4-FFF2-40B4-BE49-F238E27FC236}">
                          <a16:creationId xmlns:a16="http://schemas.microsoft.com/office/drawing/2014/main" id="{272007EB-4BB4-B148-84FB-0D5ED97DFB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52595" y="3088391"/>
                      <a:ext cx="1248336" cy="310526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 t="-29630" b="-5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92EBC6D1-6AE0-3049-9D0C-A70985F933EC}"/>
                    </a:ext>
                  </a:extLst>
                </p:cNvPr>
                <p:cNvGrpSpPr/>
                <p:nvPr/>
              </p:nvGrpSpPr>
              <p:grpSpPr>
                <a:xfrm>
                  <a:off x="9608877" y="4089476"/>
                  <a:ext cx="1622720" cy="1241648"/>
                  <a:chOff x="9298323" y="4538050"/>
                  <a:chExt cx="1622720" cy="1241648"/>
                </a:xfrm>
              </p:grpSpPr>
              <p:grpSp>
                <p:nvGrpSpPr>
                  <p:cNvPr id="27" name="组合 26">
                    <a:extLst>
                      <a:ext uri="{FF2B5EF4-FFF2-40B4-BE49-F238E27FC236}">
                        <a16:creationId xmlns:a16="http://schemas.microsoft.com/office/drawing/2014/main" id="{535151C4-A431-7440-8CB3-9AF43C270EFF}"/>
                      </a:ext>
                    </a:extLst>
                  </p:cNvPr>
                  <p:cNvGrpSpPr/>
                  <p:nvPr/>
                </p:nvGrpSpPr>
                <p:grpSpPr>
                  <a:xfrm>
                    <a:off x="9544653" y="4725420"/>
                    <a:ext cx="1128556" cy="231411"/>
                    <a:chOff x="9589697" y="5843863"/>
                    <a:chExt cx="1128556" cy="231411"/>
                  </a:xfrm>
                </p:grpSpPr>
                <p:sp>
                  <p:nvSpPr>
                    <p:cNvPr id="38" name="椭圆 37">
                      <a:extLst>
                        <a:ext uri="{FF2B5EF4-FFF2-40B4-BE49-F238E27FC236}">
                          <a16:creationId xmlns:a16="http://schemas.microsoft.com/office/drawing/2014/main" id="{9657F454-6E89-5B4F-AD33-FD5AECE90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9697" y="5843863"/>
                      <a:ext cx="231409" cy="2314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39" name="椭圆 38">
                      <a:extLst>
                        <a:ext uri="{FF2B5EF4-FFF2-40B4-BE49-F238E27FC236}">
                          <a16:creationId xmlns:a16="http://schemas.microsoft.com/office/drawing/2014/main" id="{D3853D84-895E-C744-B6E5-5D2578804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5524" y="5843865"/>
                      <a:ext cx="231409" cy="2314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40" name="椭圆 39">
                      <a:extLst>
                        <a:ext uri="{FF2B5EF4-FFF2-40B4-BE49-F238E27FC236}">
                          <a16:creationId xmlns:a16="http://schemas.microsoft.com/office/drawing/2014/main" id="{EF2E8455-17C4-A145-87BE-5237A2AD7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6844" y="5843863"/>
                      <a:ext cx="231409" cy="2314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sp>
                <p:nvSpPr>
                  <p:cNvPr id="44" name="椭圆 43">
                    <a:extLst>
                      <a:ext uri="{FF2B5EF4-FFF2-40B4-BE49-F238E27FC236}">
                        <a16:creationId xmlns:a16="http://schemas.microsoft.com/office/drawing/2014/main" id="{7996AD38-8154-CF4A-B214-0D0ED7913E1A}"/>
                      </a:ext>
                    </a:extLst>
                  </p:cNvPr>
                  <p:cNvSpPr/>
                  <p:nvPr/>
                </p:nvSpPr>
                <p:spPr>
                  <a:xfrm>
                    <a:off x="9298323" y="4538050"/>
                    <a:ext cx="1622720" cy="1241648"/>
                  </a:xfrm>
                  <a:prstGeom prst="ellipse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1C7EA7D9-4E73-AF4C-8CC1-F7AC0EBC8132}"/>
                      </a:ext>
                    </a:extLst>
                  </p:cNvPr>
                  <p:cNvSpPr txBox="1"/>
                  <p:nvPr/>
                </p:nvSpPr>
                <p:spPr>
                  <a:xfrm>
                    <a:off x="9893270" y="4780855"/>
                    <a:ext cx="465827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sz="3200" b="1" dirty="0"/>
                      <a:t>…</a:t>
                    </a:r>
                    <a:endParaRPr kumimoji="1" lang="zh-CN" altLang="en-US" sz="3200" b="1" dirty="0"/>
                  </a:p>
                </p:txBody>
              </p:sp>
              <p:grpSp>
                <p:nvGrpSpPr>
                  <p:cNvPr id="48" name="组合 47">
                    <a:extLst>
                      <a:ext uri="{FF2B5EF4-FFF2-40B4-BE49-F238E27FC236}">
                        <a16:creationId xmlns:a16="http://schemas.microsoft.com/office/drawing/2014/main" id="{985A116A-4E8C-0D45-A30D-8BF9F66023A8}"/>
                      </a:ext>
                    </a:extLst>
                  </p:cNvPr>
                  <p:cNvGrpSpPr/>
                  <p:nvPr/>
                </p:nvGrpSpPr>
                <p:grpSpPr>
                  <a:xfrm>
                    <a:off x="9561905" y="5359389"/>
                    <a:ext cx="1128556" cy="231411"/>
                    <a:chOff x="9589697" y="5843863"/>
                    <a:chExt cx="1128556" cy="231411"/>
                  </a:xfrm>
                </p:grpSpPr>
                <p:sp>
                  <p:nvSpPr>
                    <p:cNvPr id="49" name="椭圆 48">
                      <a:extLst>
                        <a:ext uri="{FF2B5EF4-FFF2-40B4-BE49-F238E27FC236}">
                          <a16:creationId xmlns:a16="http://schemas.microsoft.com/office/drawing/2014/main" id="{5A0CEEE1-007E-4144-AEB4-8DAF4AF3B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9697" y="5843863"/>
                      <a:ext cx="231409" cy="2314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50" name="椭圆 49">
                      <a:extLst>
                        <a:ext uri="{FF2B5EF4-FFF2-40B4-BE49-F238E27FC236}">
                          <a16:creationId xmlns:a16="http://schemas.microsoft.com/office/drawing/2014/main" id="{F1125935-5114-5148-8028-DED67BD14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5524" y="5843865"/>
                      <a:ext cx="231409" cy="2314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51" name="椭圆 50">
                      <a:extLst>
                        <a:ext uri="{FF2B5EF4-FFF2-40B4-BE49-F238E27FC236}">
                          <a16:creationId xmlns:a16="http://schemas.microsoft.com/office/drawing/2014/main" id="{70CCE8BB-4EF1-DB40-8A0C-9ECFFCFB5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6844" y="5843863"/>
                      <a:ext cx="231409" cy="2314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cxnSp>
              <p:nvCxnSpPr>
                <p:cNvPr id="58" name="直线箭头连接符 57">
                  <a:extLst>
                    <a:ext uri="{FF2B5EF4-FFF2-40B4-BE49-F238E27FC236}">
                      <a16:creationId xmlns:a16="http://schemas.microsoft.com/office/drawing/2014/main" id="{909E22FC-9F8B-7444-8970-47CE189C139B}"/>
                    </a:ext>
                  </a:extLst>
                </p:cNvPr>
                <p:cNvCxnSpPr>
                  <a:cxnSpLocks/>
                  <a:stCxn id="41" idx="3"/>
                  <a:endCxn id="42" idx="2"/>
                </p:cNvCxnSpPr>
                <p:nvPr/>
              </p:nvCxnSpPr>
              <p:spPr>
                <a:xfrm flipV="1">
                  <a:off x="8800931" y="2139096"/>
                  <a:ext cx="857353" cy="11045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A1A72774-B633-FC47-AD1B-41601A627CB1}"/>
                    </a:ext>
                  </a:extLst>
                </p:cNvPr>
                <p:cNvSpPr/>
                <p:nvPr/>
              </p:nvSpPr>
              <p:spPr>
                <a:xfrm>
                  <a:off x="8849716" y="2351923"/>
                  <a:ext cx="10404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dirty="0"/>
                    <a:t>purchase</a:t>
                  </a:r>
                  <a:endParaRPr lang="zh-CN" altLang="en-US" dirty="0"/>
                </a:p>
              </p:txBody>
            </p:sp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B20C7A7B-A471-064C-B3E9-92FC9EB69349}"/>
                    </a:ext>
                  </a:extLst>
                </p:cNvPr>
                <p:cNvGrpSpPr/>
                <p:nvPr/>
              </p:nvGrpSpPr>
              <p:grpSpPr>
                <a:xfrm>
                  <a:off x="9658284" y="1887781"/>
                  <a:ext cx="1252243" cy="502630"/>
                  <a:chOff x="9304229" y="2387460"/>
                  <a:chExt cx="1252243" cy="502630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6481F2D1-EE3D-7C44-90A9-6C3A7E743828}"/>
                      </a:ext>
                    </a:extLst>
                  </p:cNvPr>
                  <p:cNvSpPr/>
                  <p:nvPr/>
                </p:nvSpPr>
                <p:spPr>
                  <a:xfrm>
                    <a:off x="9304229" y="2387460"/>
                    <a:ext cx="1252243" cy="502630"/>
                  </a:xfrm>
                  <a:prstGeom prst="ellipse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grpSp>
                <p:nvGrpSpPr>
                  <p:cNvPr id="75" name="组合 74">
                    <a:extLst>
                      <a:ext uri="{FF2B5EF4-FFF2-40B4-BE49-F238E27FC236}">
                        <a16:creationId xmlns:a16="http://schemas.microsoft.com/office/drawing/2014/main" id="{027F92A9-8D41-794D-AF7A-1279A1547968}"/>
                      </a:ext>
                    </a:extLst>
                  </p:cNvPr>
                  <p:cNvGrpSpPr/>
                  <p:nvPr/>
                </p:nvGrpSpPr>
                <p:grpSpPr>
                  <a:xfrm>
                    <a:off x="9582930" y="2543475"/>
                    <a:ext cx="697236" cy="231411"/>
                    <a:chOff x="9714305" y="5511789"/>
                    <a:chExt cx="697236" cy="231411"/>
                  </a:xfrm>
                </p:grpSpPr>
                <p:sp>
                  <p:nvSpPr>
                    <p:cNvPr id="72" name="椭圆 71">
                      <a:extLst>
                        <a:ext uri="{FF2B5EF4-FFF2-40B4-BE49-F238E27FC236}">
                          <a16:creationId xmlns:a16="http://schemas.microsoft.com/office/drawing/2014/main" id="{328E9708-B70E-B04D-B909-2EAF3142E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4305" y="5511789"/>
                      <a:ext cx="231409" cy="2314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73" name="椭圆 72">
                      <a:extLst>
                        <a:ext uri="{FF2B5EF4-FFF2-40B4-BE49-F238E27FC236}">
                          <a16:creationId xmlns:a16="http://schemas.microsoft.com/office/drawing/2014/main" id="{DD11E581-26E0-8249-AE10-C543C4ADD1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80132" y="5511791"/>
                      <a:ext cx="231409" cy="2314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cxnSp>
              <p:nvCxnSpPr>
                <p:cNvPr id="82" name="直线箭头连接符 81">
                  <a:extLst>
                    <a:ext uri="{FF2B5EF4-FFF2-40B4-BE49-F238E27FC236}">
                      <a16:creationId xmlns:a16="http://schemas.microsoft.com/office/drawing/2014/main" id="{5B23B3F0-A53C-2949-86D8-0DB57D9E6339}"/>
                    </a:ext>
                  </a:extLst>
                </p:cNvPr>
                <p:cNvCxnSpPr>
                  <a:cxnSpLocks/>
                  <a:stCxn id="41" idx="3"/>
                  <a:endCxn id="44" idx="2"/>
                </p:cNvCxnSpPr>
                <p:nvPr/>
              </p:nvCxnSpPr>
              <p:spPr>
                <a:xfrm>
                  <a:off x="8800931" y="3243654"/>
                  <a:ext cx="807946" cy="1466646"/>
                </a:xfrm>
                <a:prstGeom prst="straightConnector1">
                  <a:avLst/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A338AA9F-E85A-4749-B932-21CAA11BB160}"/>
                    </a:ext>
                  </a:extLst>
                </p:cNvPr>
                <p:cNvSpPr/>
                <p:nvPr/>
              </p:nvSpPr>
              <p:spPr>
                <a:xfrm>
                  <a:off x="8764440" y="3755325"/>
                  <a:ext cx="12813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dirty="0"/>
                    <a:t>not interact</a:t>
                  </a:r>
                  <a:endParaRPr lang="zh-CN" altLang="en-US" dirty="0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1C60DBE2-1410-6946-BB6E-6320BCC3A89D}"/>
                    </a:ext>
                  </a:extLst>
                </p:cNvPr>
                <p:cNvSpPr/>
                <p:nvPr/>
              </p:nvSpPr>
              <p:spPr>
                <a:xfrm>
                  <a:off x="9848913" y="1352143"/>
                  <a:ext cx="8738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400" dirty="0"/>
                    <a:t>items</a:t>
                  </a:r>
                  <a:endParaRPr lang="zh-CN" altLang="en-US" sz="2400" dirty="0"/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AD99B05C-9A3F-8B4A-88BA-D9E294DA31AD}"/>
                    </a:ext>
                  </a:extLst>
                </p:cNvPr>
                <p:cNvSpPr/>
                <p:nvPr/>
              </p:nvSpPr>
              <p:spPr>
                <a:xfrm>
                  <a:off x="11377973" y="1847415"/>
                  <a:ext cx="3674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800" dirty="0"/>
                    <a:t>1</a:t>
                  </a:r>
                  <a:endParaRPr lang="zh-CN" altLang="en-US" sz="2800" dirty="0"/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4BC5B5D3-8D20-214F-8F7A-397FF157FF98}"/>
                    </a:ext>
                  </a:extLst>
                </p:cNvPr>
                <p:cNvSpPr/>
                <p:nvPr/>
              </p:nvSpPr>
              <p:spPr>
                <a:xfrm>
                  <a:off x="11444064" y="4449150"/>
                  <a:ext cx="3674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800" dirty="0"/>
                    <a:t>0</a:t>
                  </a:r>
                  <a:endParaRPr lang="zh-CN" altLang="en-US" sz="2800" dirty="0"/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855657AD-B210-D440-9731-B73CE773167C}"/>
                    </a:ext>
                  </a:extLst>
                </p:cNvPr>
                <p:cNvSpPr/>
                <p:nvPr/>
              </p:nvSpPr>
              <p:spPr>
                <a:xfrm>
                  <a:off x="11176647" y="1359340"/>
                  <a:ext cx="78899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2400" dirty="0"/>
                    <a:t>label</a:t>
                  </a:r>
                  <a:endParaRPr lang="zh-CN" altLang="en-US" sz="2400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6E3095BC-C935-8240-AEFF-74DFC89FA3BB}"/>
                      </a:ext>
                    </a:extLst>
                  </p:cNvPr>
                  <p:cNvSpPr txBox="1"/>
                  <p:nvPr/>
                </p:nvSpPr>
                <p:spPr>
                  <a:xfrm>
                    <a:off x="9707097" y="1928667"/>
                    <a:ext cx="28234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oMath>
                      </m:oMathPara>
                    </a14:m>
                    <a:endParaRPr kumimoji="1" lang="zh-CN" altLang="en-US" sz="2400" b="1" dirty="0"/>
                  </a:p>
                </p:txBody>
              </p:sp>
            </mc:Choice>
            <mc:Fallback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6E3095BC-C935-8240-AEFF-74DFC89FA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7097" y="1928667"/>
                    <a:ext cx="28234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1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C70A3D31-1463-594A-9CC7-5D4CA12F9514}"/>
                    </a:ext>
                  </a:extLst>
                </p:cNvPr>
                <p:cNvSpPr txBox="1"/>
                <p:nvPr/>
              </p:nvSpPr>
              <p:spPr>
                <a:xfrm>
                  <a:off x="9615919" y="4489398"/>
                  <a:ext cx="282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kumimoji="1" lang="zh-CN" altLang="en-US" sz="2400" b="1" dirty="0"/>
                </a:p>
              </p:txBody>
            </p:sp>
          </mc:Choice>
          <mc:Fallback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C70A3D31-1463-594A-9CC7-5D4CA12F95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5919" y="4489398"/>
                  <a:ext cx="28234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13043" r="-21739"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FC76F74-FEF8-EC47-A1A2-CDED866C2999}"/>
              </a:ext>
            </a:extLst>
          </p:cNvPr>
          <p:cNvGrpSpPr/>
          <p:nvPr/>
        </p:nvGrpSpPr>
        <p:grpSpPr>
          <a:xfrm>
            <a:off x="8800931" y="2914438"/>
            <a:ext cx="3213750" cy="589759"/>
            <a:chOff x="8800931" y="2914438"/>
            <a:chExt cx="3213750" cy="589759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B98FA4A0-FC79-FD47-94E2-846EFA4A1788}"/>
                </a:ext>
              </a:extLst>
            </p:cNvPr>
            <p:cNvGrpSpPr/>
            <p:nvPr/>
          </p:nvGrpSpPr>
          <p:grpSpPr>
            <a:xfrm>
              <a:off x="8800931" y="2914438"/>
              <a:ext cx="3213750" cy="589759"/>
              <a:chOff x="8800931" y="2914438"/>
              <a:chExt cx="3213750" cy="589759"/>
            </a:xfrm>
          </p:grpSpPr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EBB99E5-AB6E-B840-A2E0-BF826ED3C37D}"/>
                  </a:ext>
                </a:extLst>
              </p:cNvPr>
              <p:cNvGrpSpPr/>
              <p:nvPr/>
            </p:nvGrpSpPr>
            <p:grpSpPr>
              <a:xfrm>
                <a:off x="9641206" y="2991272"/>
                <a:ext cx="1521377" cy="502630"/>
                <a:chOff x="9365160" y="3405340"/>
                <a:chExt cx="1521377" cy="502630"/>
              </a:xfrm>
            </p:grpSpPr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8F8F2F19-4D83-8E4D-969D-73A9A256BDDB}"/>
                    </a:ext>
                  </a:extLst>
                </p:cNvPr>
                <p:cNvGrpSpPr/>
                <p:nvPr/>
              </p:nvGrpSpPr>
              <p:grpSpPr>
                <a:xfrm>
                  <a:off x="9697053" y="3529817"/>
                  <a:ext cx="976156" cy="231411"/>
                  <a:chOff x="9742097" y="5843863"/>
                  <a:chExt cx="976156" cy="231411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0C2DDA7E-1C3D-BF4D-B045-BE490995736D}"/>
                      </a:ext>
                    </a:extLst>
                  </p:cNvPr>
                  <p:cNvSpPr/>
                  <p:nvPr/>
                </p:nvSpPr>
                <p:spPr>
                  <a:xfrm>
                    <a:off x="9742097" y="5843863"/>
                    <a:ext cx="231409" cy="23140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13FB573E-339C-2840-AC94-7343462D7B89}"/>
                      </a:ext>
                    </a:extLst>
                  </p:cNvPr>
                  <p:cNvSpPr/>
                  <p:nvPr/>
                </p:nvSpPr>
                <p:spPr>
                  <a:xfrm>
                    <a:off x="10112674" y="5843865"/>
                    <a:ext cx="231409" cy="23140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5" name="椭圆 54">
                    <a:extLst>
                      <a:ext uri="{FF2B5EF4-FFF2-40B4-BE49-F238E27FC236}">
                        <a16:creationId xmlns:a16="http://schemas.microsoft.com/office/drawing/2014/main" id="{C7F44163-FB3E-F34E-AEBF-B8DBA5064890}"/>
                      </a:ext>
                    </a:extLst>
                  </p:cNvPr>
                  <p:cNvSpPr/>
                  <p:nvPr/>
                </p:nvSpPr>
                <p:spPr>
                  <a:xfrm>
                    <a:off x="10486844" y="5843863"/>
                    <a:ext cx="231409" cy="23140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60C67575-120E-D944-A2E2-5D455B03324D}"/>
                    </a:ext>
                  </a:extLst>
                </p:cNvPr>
                <p:cNvSpPr/>
                <p:nvPr/>
              </p:nvSpPr>
              <p:spPr>
                <a:xfrm>
                  <a:off x="9365160" y="3405340"/>
                  <a:ext cx="1521377" cy="502630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79" name="直线箭头连接符 78">
                <a:extLst>
                  <a:ext uri="{FF2B5EF4-FFF2-40B4-BE49-F238E27FC236}">
                    <a16:creationId xmlns:a16="http://schemas.microsoft.com/office/drawing/2014/main" id="{53F05380-2657-1E4C-81EF-1CB1D3068E36}"/>
                  </a:ext>
                </a:extLst>
              </p:cNvPr>
              <p:cNvCxnSpPr>
                <a:cxnSpLocks/>
                <a:stCxn id="41" idx="3"/>
                <a:endCxn id="76" idx="2"/>
              </p:cNvCxnSpPr>
              <p:nvPr/>
            </p:nvCxnSpPr>
            <p:spPr>
              <a:xfrm flipV="1">
                <a:off x="8800931" y="3242587"/>
                <a:ext cx="840275" cy="1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DBA81AFC-F758-9E47-8D5F-D97BACA6252A}"/>
                  </a:ext>
                </a:extLst>
              </p:cNvPr>
              <p:cNvSpPr/>
              <p:nvPr/>
            </p:nvSpPr>
            <p:spPr>
              <a:xfrm>
                <a:off x="8938867" y="2914438"/>
                <a:ext cx="621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/>
                  <a:t>view</a:t>
                </a:r>
                <a:endParaRPr lang="zh-CN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5" name="矩形 94">
                    <a:extLst>
                      <a:ext uri="{FF2B5EF4-FFF2-40B4-BE49-F238E27FC236}">
                        <a16:creationId xmlns:a16="http://schemas.microsoft.com/office/drawing/2014/main" id="{7C88A534-BF50-B347-B2BD-F9392179FCBC}"/>
                      </a:ext>
                    </a:extLst>
                  </p:cNvPr>
                  <p:cNvSpPr/>
                  <p:nvPr/>
                </p:nvSpPr>
                <p:spPr>
                  <a:xfrm>
                    <a:off x="11374762" y="2980977"/>
                    <a:ext cx="639919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oMath>
                    </a14:m>
                    <a:r>
                      <a:rPr lang="en-US" altLang="zh-CN" sz="2800" dirty="0"/>
                      <a:t> ?</a:t>
                    </a:r>
                    <a:endParaRPr lang="zh-CN" altLang="en-US" sz="2800" dirty="0"/>
                  </a:p>
                </p:txBody>
              </p:sp>
            </mc:Choice>
            <mc:Fallback>
              <p:sp>
                <p:nvSpPr>
                  <p:cNvPr id="95" name="矩形 94">
                    <a:extLst>
                      <a:ext uri="{FF2B5EF4-FFF2-40B4-BE49-F238E27FC236}">
                        <a16:creationId xmlns:a16="http://schemas.microsoft.com/office/drawing/2014/main" id="{7C88A534-BF50-B347-B2BD-F9392179FC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4762" y="2980977"/>
                    <a:ext cx="639919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1905" r="-17647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5696F364-1756-384A-8ED5-7A5F9FE2AF4A}"/>
                    </a:ext>
                  </a:extLst>
                </p:cNvPr>
                <p:cNvSpPr txBox="1"/>
                <p:nvPr/>
              </p:nvSpPr>
              <p:spPr>
                <a:xfrm>
                  <a:off x="9632869" y="3015288"/>
                  <a:ext cx="282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a14:m>
                  <a:r>
                    <a:rPr kumimoji="1" lang="en-US" altLang="zh-CN" sz="2400" b="1" dirty="0"/>
                    <a:t> </a:t>
                  </a:r>
                  <a:endParaRPr kumimoji="1" lang="zh-CN" altLang="en-US" sz="2400" b="1" dirty="0"/>
                </a:p>
              </p:txBody>
            </p:sp>
          </mc:Choice>
          <mc:Fallback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5696F364-1756-384A-8ED5-7A5F9FE2A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869" y="3015288"/>
                  <a:ext cx="282342" cy="461665"/>
                </a:xfrm>
                <a:prstGeom prst="rect">
                  <a:avLst/>
                </a:prstGeom>
                <a:blipFill>
                  <a:blip r:embed="rId13"/>
                  <a:stretch>
                    <a:fillRect r="-208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44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0C9044-2B30-A644-BCBA-B4B7DC75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33CB87-825D-B146-9F2D-7EC8E583A256}"/>
              </a:ext>
            </a:extLst>
          </p:cNvPr>
          <p:cNvSpPr txBox="1"/>
          <p:nvPr/>
        </p:nvSpPr>
        <p:spPr>
          <a:xfrm>
            <a:off x="720000" y="409904"/>
            <a:ext cx="101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Solution -- View-enhanced Objective Function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8890105-74FE-CD45-9247-74593E5A0F1E}"/>
                  </a:ext>
                </a:extLst>
              </p:cNvPr>
              <p:cNvSpPr/>
              <p:nvPr/>
            </p:nvSpPr>
            <p:spPr>
              <a:xfrm>
                <a:off x="-1136152" y="1293222"/>
                <a:ext cx="15747502" cy="940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4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𝑢𝑖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zh-CN" altLang="zh-CN" i="1" kern="100"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MS Mincho" panose="02020609040205080304" pitchFamily="49" charset="-128"/>
                                    </a:rPr>
                                    <m:t>∉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𝑅𝑉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𝑢𝑗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zh-CN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𝑢𝑖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𝑅𝑉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𝑢𝑗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zh-CN" i="1" kern="1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8890105-74FE-CD45-9247-74593E5A0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152" y="1293222"/>
                <a:ext cx="15747502" cy="940001"/>
              </a:xfrm>
              <a:prstGeom prst="rect">
                <a:avLst/>
              </a:prstGeom>
              <a:blipFill>
                <a:blip r:embed="rId3"/>
                <a:stretch>
                  <a:fillRect t="-84000" b="-1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3BEDF425-FC6E-0B43-ADB0-0D706A87E849}"/>
              </a:ext>
            </a:extLst>
          </p:cNvPr>
          <p:cNvGrpSpPr/>
          <p:nvPr/>
        </p:nvGrpSpPr>
        <p:grpSpPr>
          <a:xfrm>
            <a:off x="1466850" y="1144282"/>
            <a:ext cx="3805727" cy="1127108"/>
            <a:chOff x="1466850" y="1144282"/>
            <a:chExt cx="3805727" cy="11271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1DA3B889-283E-7C47-84A7-0CEA38054205}"/>
                    </a:ext>
                  </a:extLst>
                </p:cNvPr>
                <p:cNvSpPr/>
                <p:nvPr/>
              </p:nvSpPr>
              <p:spPr>
                <a:xfrm>
                  <a:off x="2764810" y="1144282"/>
                  <a:ext cx="9235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2400" b="1" i="1" kern="1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altLang="zh-CN" sz="2400" b="1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𝒆𝑨𝑳𝑺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1DA3B889-283E-7C47-84A7-0CEA38054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4810" y="1144282"/>
                  <a:ext cx="923586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370" b="-162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线连接符 87">
              <a:extLst>
                <a:ext uri="{FF2B5EF4-FFF2-40B4-BE49-F238E27FC236}">
                  <a16:creationId xmlns:a16="http://schemas.microsoft.com/office/drawing/2014/main" id="{90B2C859-7836-724B-B5BB-F3E6FE021B0B}"/>
                </a:ext>
              </a:extLst>
            </p:cNvPr>
            <p:cNvCxnSpPr>
              <a:cxnSpLocks/>
            </p:cNvCxnSpPr>
            <p:nvPr/>
          </p:nvCxnSpPr>
          <p:spPr>
            <a:xfrm>
              <a:off x="1466850" y="2271390"/>
              <a:ext cx="380572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5BCA407-BE47-F94D-B406-537BB989F3BC}"/>
                  </a:ext>
                </a:extLst>
              </p:cNvPr>
              <p:cNvSpPr/>
              <p:nvPr/>
            </p:nvSpPr>
            <p:spPr>
              <a:xfrm>
                <a:off x="8345258" y="1144282"/>
                <a:ext cx="9812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zh-CN" sz="24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𝒗𝒊𝒆𝒘</m:t>
                          </m:r>
                        </m:sub>
                      </m:sSub>
                      <m:r>
                        <a:rPr lang="en-US" altLang="zh-CN" sz="2400" b="1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5BCA407-BE47-F94D-B406-537BB989F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258" y="1144282"/>
                <a:ext cx="981294" cy="461665"/>
              </a:xfrm>
              <a:prstGeom prst="rect">
                <a:avLst/>
              </a:prstGeom>
              <a:blipFill>
                <a:blip r:embed="rId5"/>
                <a:stretch>
                  <a:fillRect r="-2564"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6D17CF7-B73E-FF4A-BB45-A7FA78F1ACE5}"/>
              </a:ext>
            </a:extLst>
          </p:cNvPr>
          <p:cNvGrpSpPr/>
          <p:nvPr/>
        </p:nvGrpSpPr>
        <p:grpSpPr>
          <a:xfrm>
            <a:off x="5139918" y="2251455"/>
            <a:ext cx="3680176" cy="2044344"/>
            <a:chOff x="5139918" y="2251455"/>
            <a:chExt cx="3680176" cy="2044344"/>
          </a:xfrm>
        </p:grpSpPr>
        <p:cxnSp>
          <p:nvCxnSpPr>
            <p:cNvPr id="91" name="直线连接符 90">
              <a:extLst>
                <a:ext uri="{FF2B5EF4-FFF2-40B4-BE49-F238E27FC236}">
                  <a16:creationId xmlns:a16="http://schemas.microsoft.com/office/drawing/2014/main" id="{4348ECAE-8778-5844-A490-934BFF02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8099" y="2251455"/>
              <a:ext cx="1758701" cy="81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箭头连接符 92">
              <a:extLst>
                <a:ext uri="{FF2B5EF4-FFF2-40B4-BE49-F238E27FC236}">
                  <a16:creationId xmlns:a16="http://schemas.microsoft.com/office/drawing/2014/main" id="{B2D52160-4811-A841-B10F-4B5FC8D66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9918" y="3740431"/>
              <a:ext cx="630282" cy="55536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FC6BF091-2AE3-864A-904B-9C7AC77EB91A}"/>
                    </a:ext>
                  </a:extLst>
                </p:cNvPr>
                <p:cNvSpPr/>
                <p:nvPr/>
              </p:nvSpPr>
              <p:spPr>
                <a:xfrm>
                  <a:off x="5845845" y="3334890"/>
                  <a:ext cx="2974249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altLang="zh-CN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kumimoji="1" lang="en-US" altLang="zh-CN" sz="2000" dirty="0"/>
                    <a:t>should be</a:t>
                  </a:r>
                  <a:r>
                    <a:rPr kumimoji="1" lang="en-US" altLang="zh-CN" sz="2000" b="1" dirty="0"/>
                    <a:t> lower than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altLang="zh-CN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kumimoji="1" lang="en-US" altLang="zh-CN" sz="2000" b="1" dirty="0"/>
                    <a:t>with a margin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sz="20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kumimoji="1" lang="zh-CN" altLang="en-US" sz="2000" b="1" dirty="0"/>
                </a:p>
              </p:txBody>
            </p:sp>
          </mc:Choice>
          <mc:Fallback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FC6BF091-2AE3-864A-904B-9C7AC77EB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5845" y="3334890"/>
                  <a:ext cx="2974249" cy="707886"/>
                </a:xfrm>
                <a:prstGeom prst="rect">
                  <a:avLst/>
                </a:prstGeom>
                <a:blipFill>
                  <a:blip r:embed="rId6"/>
                  <a:stretch>
                    <a:fillRect t="-3571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FBD5B7-6DDB-804D-BBE8-A6CF388401E1}"/>
              </a:ext>
            </a:extLst>
          </p:cNvPr>
          <p:cNvGrpSpPr/>
          <p:nvPr/>
        </p:nvGrpSpPr>
        <p:grpSpPr>
          <a:xfrm>
            <a:off x="5139918" y="2251455"/>
            <a:ext cx="6105404" cy="2947237"/>
            <a:chOff x="5139918" y="2251455"/>
            <a:chExt cx="6105404" cy="2947237"/>
          </a:xfrm>
        </p:grpSpPr>
        <p:cxnSp>
          <p:nvCxnSpPr>
            <p:cNvPr id="95" name="直线箭头连接符 94">
              <a:extLst>
                <a:ext uri="{FF2B5EF4-FFF2-40B4-BE49-F238E27FC236}">
                  <a16:creationId xmlns:a16="http://schemas.microsoft.com/office/drawing/2014/main" id="{7313FF7D-EEC0-B040-A8E2-6F95468BF3EA}"/>
                </a:ext>
              </a:extLst>
            </p:cNvPr>
            <p:cNvCxnSpPr>
              <a:cxnSpLocks/>
            </p:cNvCxnSpPr>
            <p:nvPr/>
          </p:nvCxnSpPr>
          <p:spPr>
            <a:xfrm>
              <a:off x="5139918" y="4273442"/>
              <a:ext cx="630282" cy="5679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>
              <a:extLst>
                <a:ext uri="{FF2B5EF4-FFF2-40B4-BE49-F238E27FC236}">
                  <a16:creationId xmlns:a16="http://schemas.microsoft.com/office/drawing/2014/main" id="{229897D6-E563-F441-B16A-93F5E70F8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6621" y="2251455"/>
              <a:ext cx="1758701" cy="81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1E5F10C1-F942-9B47-B575-937EDDBF2B9C}"/>
                    </a:ext>
                  </a:extLst>
                </p:cNvPr>
                <p:cNvSpPr/>
                <p:nvPr/>
              </p:nvSpPr>
              <p:spPr>
                <a:xfrm>
                  <a:off x="5866172" y="4466119"/>
                  <a:ext cx="2974249" cy="7325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altLang="zh-CN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kumimoji="1" lang="en-US" altLang="zh-CN" sz="2000" dirty="0"/>
                    <a:t>should be</a:t>
                  </a:r>
                  <a:r>
                    <a:rPr kumimoji="1" lang="en-US" altLang="zh-CN" sz="2000" b="1" dirty="0"/>
                    <a:t> higher than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kumimoji="1" lang="en-US" altLang="zh-CN" sz="2000" b="1" dirty="0"/>
                    <a:t>with a margin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sz="2000" b="1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kumimoji="1" lang="zh-CN" altLang="en-US" sz="2000" b="1" dirty="0"/>
                </a:p>
              </p:txBody>
            </p:sp>
          </mc:Choice>
          <mc:Fallback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1E5F10C1-F942-9B47-B575-937EDDBF2B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172" y="4466119"/>
                  <a:ext cx="2974249" cy="732573"/>
                </a:xfrm>
                <a:prstGeom prst="rect">
                  <a:avLst/>
                </a:prstGeom>
                <a:blipFill>
                  <a:blip r:embed="rId7"/>
                  <a:stretch>
                    <a:fillRect t="-5172" b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5AECCD00-C9A4-5B4D-B540-D5000FA009B8}"/>
                  </a:ext>
                </a:extLst>
              </p:cNvPr>
              <p:cNvSpPr/>
              <p:nvPr/>
            </p:nvSpPr>
            <p:spPr>
              <a:xfrm>
                <a:off x="8908688" y="2976647"/>
                <a:ext cx="315870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/>
                  <a:t>model the pairwise relations among purchased, viewed, and unobserved interactions </a:t>
                </a:r>
              </a:p>
              <a:p>
                <a:endParaRPr kumimoji="1" lang="en-US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/>
                  <a:t>control the range of prediction on viewed items with 2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en-US" altLang="zh-TW" sz="2000" dirty="0"/>
              </a:p>
            </p:txBody>
          </p:sp>
        </mc:Choice>
        <mc:Fallback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5AECCD00-C9A4-5B4D-B540-D5000FA00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688" y="2976647"/>
                <a:ext cx="3158700" cy="2862322"/>
              </a:xfrm>
              <a:prstGeom prst="rect">
                <a:avLst/>
              </a:prstGeom>
              <a:blipFill>
                <a:blip r:embed="rId8"/>
                <a:stretch>
                  <a:fillRect l="-1200" t="-881" b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402B511-FF3E-384B-8AD7-346201DDB249}"/>
              </a:ext>
            </a:extLst>
          </p:cNvPr>
          <p:cNvGrpSpPr/>
          <p:nvPr/>
        </p:nvGrpSpPr>
        <p:grpSpPr>
          <a:xfrm>
            <a:off x="444778" y="2745815"/>
            <a:ext cx="4789699" cy="3540831"/>
            <a:chOff x="444778" y="2745815"/>
            <a:chExt cx="4789699" cy="354083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45F3710-2EBE-4A47-9B14-037609628012}"/>
                </a:ext>
              </a:extLst>
            </p:cNvPr>
            <p:cNvGrpSpPr/>
            <p:nvPr/>
          </p:nvGrpSpPr>
          <p:grpSpPr>
            <a:xfrm>
              <a:off x="444778" y="2745815"/>
              <a:ext cx="4789699" cy="3540831"/>
              <a:chOff x="656870" y="1689034"/>
              <a:chExt cx="4789699" cy="3540831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D2ED67FC-52A3-F940-9286-DF9FE5128563}"/>
                  </a:ext>
                </a:extLst>
              </p:cNvPr>
              <p:cNvGrpSpPr/>
              <p:nvPr/>
            </p:nvGrpSpPr>
            <p:grpSpPr>
              <a:xfrm>
                <a:off x="656870" y="1689034"/>
                <a:ext cx="4462086" cy="3540831"/>
                <a:chOff x="2149043" y="2622491"/>
                <a:chExt cx="4462086" cy="3540831"/>
              </a:xfrm>
            </p:grpSpPr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4AC59952-B53F-8D49-B1CE-4FC180082C85}"/>
                    </a:ext>
                  </a:extLst>
                </p:cNvPr>
                <p:cNvGrpSpPr/>
                <p:nvPr/>
              </p:nvGrpSpPr>
              <p:grpSpPr>
                <a:xfrm>
                  <a:off x="3397379" y="3899630"/>
                  <a:ext cx="3213750" cy="570115"/>
                  <a:chOff x="8800931" y="2934082"/>
                  <a:chExt cx="3213750" cy="570115"/>
                </a:xfrm>
              </p:grpSpPr>
              <p:grpSp>
                <p:nvGrpSpPr>
                  <p:cNvPr id="49" name="组合 48">
                    <a:extLst>
                      <a:ext uri="{FF2B5EF4-FFF2-40B4-BE49-F238E27FC236}">
                        <a16:creationId xmlns:a16="http://schemas.microsoft.com/office/drawing/2014/main" id="{59A1970F-529D-B44C-AD3C-52C1E78DB54C}"/>
                      </a:ext>
                    </a:extLst>
                  </p:cNvPr>
                  <p:cNvGrpSpPr/>
                  <p:nvPr/>
                </p:nvGrpSpPr>
                <p:grpSpPr>
                  <a:xfrm>
                    <a:off x="9641206" y="2991272"/>
                    <a:ext cx="1521377" cy="502630"/>
                    <a:chOff x="9365160" y="3405340"/>
                    <a:chExt cx="1521377" cy="502630"/>
                  </a:xfrm>
                </p:grpSpPr>
                <p:grpSp>
                  <p:nvGrpSpPr>
                    <p:cNvPr id="53" name="组合 52">
                      <a:extLst>
                        <a:ext uri="{FF2B5EF4-FFF2-40B4-BE49-F238E27FC236}">
                          <a16:creationId xmlns:a16="http://schemas.microsoft.com/office/drawing/2014/main" id="{B9A509FF-BA5A-2642-917F-844E620B2B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44653" y="3529817"/>
                      <a:ext cx="1128556" cy="231411"/>
                      <a:chOff x="9589697" y="5843863"/>
                      <a:chExt cx="1128556" cy="231411"/>
                    </a:xfrm>
                  </p:grpSpPr>
                  <p:sp>
                    <p:nvSpPr>
                      <p:cNvPr id="55" name="椭圆 54">
                        <a:extLst>
                          <a:ext uri="{FF2B5EF4-FFF2-40B4-BE49-F238E27FC236}">
                            <a16:creationId xmlns:a16="http://schemas.microsoft.com/office/drawing/2014/main" id="{D172D0C4-CCA1-F84D-AB71-0F3441980E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89697" y="5843863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6" name="椭圆 55">
                        <a:extLst>
                          <a:ext uri="{FF2B5EF4-FFF2-40B4-BE49-F238E27FC236}">
                            <a16:creationId xmlns:a16="http://schemas.microsoft.com/office/drawing/2014/main" id="{2B05F86E-7F6D-6640-841C-076D2471B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55524" y="5843865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57" name="椭圆 56">
                        <a:extLst>
                          <a:ext uri="{FF2B5EF4-FFF2-40B4-BE49-F238E27FC236}">
                            <a16:creationId xmlns:a16="http://schemas.microsoft.com/office/drawing/2014/main" id="{D24AAC50-6837-9E44-B613-AD7D7899C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86844" y="5843863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54" name="椭圆 53">
                      <a:extLst>
                        <a:ext uri="{FF2B5EF4-FFF2-40B4-BE49-F238E27FC236}">
                          <a16:creationId xmlns:a16="http://schemas.microsoft.com/office/drawing/2014/main" id="{6D31CFC8-90B2-D540-91E6-67837E1D1F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5160" y="3405340"/>
                      <a:ext cx="1521377" cy="502630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  <p:cxnSp>
                <p:nvCxnSpPr>
                  <p:cNvPr id="50" name="直线箭头连接符 49">
                    <a:extLst>
                      <a:ext uri="{FF2B5EF4-FFF2-40B4-BE49-F238E27FC236}">
                        <a16:creationId xmlns:a16="http://schemas.microsoft.com/office/drawing/2014/main" id="{2471F3C7-A90F-5E49-85EF-768E6EF96C78}"/>
                      </a:ext>
                    </a:extLst>
                  </p:cNvPr>
                  <p:cNvCxnSpPr>
                    <a:cxnSpLocks/>
                    <a:stCxn id="59" idx="3"/>
                    <a:endCxn id="54" idx="2"/>
                  </p:cNvCxnSpPr>
                  <p:nvPr/>
                </p:nvCxnSpPr>
                <p:spPr>
                  <a:xfrm flipV="1">
                    <a:off x="8800931" y="3242587"/>
                    <a:ext cx="840275" cy="106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8CCFF6F1-8E76-8944-9369-6FC2377DDC90}"/>
                      </a:ext>
                    </a:extLst>
                  </p:cNvPr>
                  <p:cNvSpPr/>
                  <p:nvPr/>
                </p:nvSpPr>
                <p:spPr>
                  <a:xfrm>
                    <a:off x="9033144" y="2934082"/>
                    <a:ext cx="62113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dirty="0"/>
                      <a:t>view</a:t>
                    </a:r>
                    <a:endParaRPr lang="zh-CN" altLang="en-US" dirty="0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C8FC0ECA-D540-4F49-AB85-D386BF0435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74762" y="2980977"/>
                        <a:ext cx="639919" cy="52322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</m:oMath>
                        </a14:m>
                        <a:r>
                          <a:rPr lang="en-US" altLang="zh-CN" sz="2800" dirty="0"/>
                          <a:t> ?</a:t>
                        </a:r>
                        <a:endParaRPr lang="zh-CN" altLang="en-US" sz="2800" dirty="0"/>
                      </a:p>
                    </p:txBody>
                  </p:sp>
                </mc:Choice>
                <mc:Fallback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C8FC0ECA-D540-4F49-AB85-D386BF04358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374762" y="2980977"/>
                        <a:ext cx="639919" cy="523220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t="-9302" r="-20000" b="-2790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FBAE04A6-807F-1B42-9045-60E4428AC55E}"/>
                    </a:ext>
                  </a:extLst>
                </p:cNvPr>
                <p:cNvGrpSpPr/>
                <p:nvPr/>
              </p:nvGrpSpPr>
              <p:grpSpPr>
                <a:xfrm>
                  <a:off x="2149043" y="2622491"/>
                  <a:ext cx="4403581" cy="3540831"/>
                  <a:chOff x="7552595" y="1656943"/>
                  <a:chExt cx="4403581" cy="354083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9" name="圆角矩形 58">
                        <a:extLst>
                          <a:ext uri="{FF2B5EF4-FFF2-40B4-BE49-F238E27FC236}">
                            <a16:creationId xmlns:a16="http://schemas.microsoft.com/office/drawing/2014/main" id="{32C5E2C2-B257-A940-9707-A6CDF84FFF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2595" y="3088391"/>
                        <a:ext cx="1248336" cy="310526"/>
                      </a:xfrm>
                      <a:prstGeom prst="roundRect">
                        <a:avLst/>
                      </a:pr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 sz="2400" dirty="0">
                            <a:solidFill>
                              <a:schemeClr val="tx1"/>
                            </a:solidFill>
                          </a:rPr>
                          <a:t>user </a:t>
                        </a:r>
                        <a14:m>
                          <m:oMath xmlns:m="http://schemas.openxmlformats.org/officeDocument/2006/math"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oMath>
                        </a14:m>
                        <a:endParaRPr kumimoji="1" lang="zh-CN" alt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9" name="圆角矩形 58">
                        <a:extLst>
                          <a:ext uri="{FF2B5EF4-FFF2-40B4-BE49-F238E27FC236}">
                            <a16:creationId xmlns:a16="http://schemas.microsoft.com/office/drawing/2014/main" id="{32C5E2C2-B257-A940-9707-A6CDF84FFF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52595" y="3088391"/>
                        <a:ext cx="1248336" cy="310526"/>
                      </a:xfrm>
                      <a:prstGeom prst="roundRect">
                        <a:avLst/>
                      </a:prstGeom>
                      <a:blipFill>
                        <a:blip r:embed="rId10"/>
                        <a:stretch>
                          <a:fillRect t="-30769" b="-6153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61" name="组合 60">
                    <a:extLst>
                      <a:ext uri="{FF2B5EF4-FFF2-40B4-BE49-F238E27FC236}">
                        <a16:creationId xmlns:a16="http://schemas.microsoft.com/office/drawing/2014/main" id="{889DA578-1AC8-3A4A-8B2F-341A2488E42C}"/>
                      </a:ext>
                    </a:extLst>
                  </p:cNvPr>
                  <p:cNvGrpSpPr/>
                  <p:nvPr/>
                </p:nvGrpSpPr>
                <p:grpSpPr>
                  <a:xfrm>
                    <a:off x="9608877" y="3956126"/>
                    <a:ext cx="1622720" cy="1241648"/>
                    <a:chOff x="9298323" y="4404700"/>
                    <a:chExt cx="1622720" cy="1241648"/>
                  </a:xfrm>
                </p:grpSpPr>
                <p:grpSp>
                  <p:nvGrpSpPr>
                    <p:cNvPr id="78" name="组合 77">
                      <a:extLst>
                        <a:ext uri="{FF2B5EF4-FFF2-40B4-BE49-F238E27FC236}">
                          <a16:creationId xmlns:a16="http://schemas.microsoft.com/office/drawing/2014/main" id="{4B38C0B8-35BA-8242-8625-006B3D4E5C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44653" y="4592070"/>
                      <a:ext cx="1128556" cy="231411"/>
                      <a:chOff x="9589697" y="5710513"/>
                      <a:chExt cx="1128556" cy="231411"/>
                    </a:xfrm>
                  </p:grpSpPr>
                  <p:sp>
                    <p:nvSpPr>
                      <p:cNvPr id="85" name="椭圆 84">
                        <a:extLst>
                          <a:ext uri="{FF2B5EF4-FFF2-40B4-BE49-F238E27FC236}">
                            <a16:creationId xmlns:a16="http://schemas.microsoft.com/office/drawing/2014/main" id="{64AE7AFA-6671-7743-8E47-B9C03A9DC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89697" y="5710513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86" name="椭圆 85">
                        <a:extLst>
                          <a:ext uri="{FF2B5EF4-FFF2-40B4-BE49-F238E27FC236}">
                            <a16:creationId xmlns:a16="http://schemas.microsoft.com/office/drawing/2014/main" id="{C4C04465-C8A4-F64C-9328-E7AE558F2C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55524" y="5710515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87" name="椭圆 86">
                        <a:extLst>
                          <a:ext uri="{FF2B5EF4-FFF2-40B4-BE49-F238E27FC236}">
                            <a16:creationId xmlns:a16="http://schemas.microsoft.com/office/drawing/2014/main" id="{F11D63EC-41FA-FE4B-8D52-CA06882270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86844" y="5710513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  <p:sp>
                  <p:nvSpPr>
                    <p:cNvPr id="79" name="椭圆 78">
                      <a:extLst>
                        <a:ext uri="{FF2B5EF4-FFF2-40B4-BE49-F238E27FC236}">
                          <a16:creationId xmlns:a16="http://schemas.microsoft.com/office/drawing/2014/main" id="{09032D64-50BC-AB48-B068-177F834A2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98323" y="4404700"/>
                      <a:ext cx="1622720" cy="1241648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80" name="文本框 79">
                      <a:extLst>
                        <a:ext uri="{FF2B5EF4-FFF2-40B4-BE49-F238E27FC236}">
                          <a16:creationId xmlns:a16="http://schemas.microsoft.com/office/drawing/2014/main" id="{719AE515-15FC-7647-9170-B99C5CBA69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93270" y="4647505"/>
                      <a:ext cx="46582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sz="3200" b="1" dirty="0"/>
                        <a:t>…</a:t>
                      </a:r>
                      <a:endParaRPr kumimoji="1" lang="zh-CN" altLang="en-US" sz="3200" b="1" dirty="0"/>
                    </a:p>
                  </p:txBody>
                </p:sp>
                <p:grpSp>
                  <p:nvGrpSpPr>
                    <p:cNvPr id="81" name="组合 80">
                      <a:extLst>
                        <a:ext uri="{FF2B5EF4-FFF2-40B4-BE49-F238E27FC236}">
                          <a16:creationId xmlns:a16="http://schemas.microsoft.com/office/drawing/2014/main" id="{088EE4C1-D4E7-9E46-9D0D-1E94FBDA04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905" y="5226039"/>
                      <a:ext cx="1128556" cy="231411"/>
                      <a:chOff x="9589697" y="5710513"/>
                      <a:chExt cx="1128556" cy="231411"/>
                    </a:xfrm>
                  </p:grpSpPr>
                  <p:sp>
                    <p:nvSpPr>
                      <p:cNvPr id="82" name="椭圆 81">
                        <a:extLst>
                          <a:ext uri="{FF2B5EF4-FFF2-40B4-BE49-F238E27FC236}">
                            <a16:creationId xmlns:a16="http://schemas.microsoft.com/office/drawing/2014/main" id="{2C41AF0D-87E5-DB41-B650-040FC3391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89697" y="5710513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83" name="椭圆 82">
                        <a:extLst>
                          <a:ext uri="{FF2B5EF4-FFF2-40B4-BE49-F238E27FC236}">
                            <a16:creationId xmlns:a16="http://schemas.microsoft.com/office/drawing/2014/main" id="{08A2D662-A7DD-6247-9066-1DDDBC34B8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55524" y="5710515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84" name="椭圆 83">
                        <a:extLst>
                          <a:ext uri="{FF2B5EF4-FFF2-40B4-BE49-F238E27FC236}">
                            <a16:creationId xmlns:a16="http://schemas.microsoft.com/office/drawing/2014/main" id="{A07A5C8A-DE20-674D-952D-C93452EEF8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86844" y="5710513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cxnSp>
                <p:nvCxnSpPr>
                  <p:cNvPr id="62" name="直线箭头连接符 61">
                    <a:extLst>
                      <a:ext uri="{FF2B5EF4-FFF2-40B4-BE49-F238E27FC236}">
                        <a16:creationId xmlns:a16="http://schemas.microsoft.com/office/drawing/2014/main" id="{580ACA40-66C8-EA44-8C30-0DA2104CE878}"/>
                      </a:ext>
                    </a:extLst>
                  </p:cNvPr>
                  <p:cNvCxnSpPr>
                    <a:cxnSpLocks/>
                    <a:stCxn id="59" idx="3"/>
                    <a:endCxn id="73" idx="2"/>
                  </p:cNvCxnSpPr>
                  <p:nvPr/>
                </p:nvCxnSpPr>
                <p:spPr>
                  <a:xfrm flipV="1">
                    <a:off x="8800931" y="2348646"/>
                    <a:ext cx="857353" cy="8950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4C009B29-9250-5E41-A258-7E0EE6D3A98E}"/>
                      </a:ext>
                    </a:extLst>
                  </p:cNvPr>
                  <p:cNvSpPr/>
                  <p:nvPr/>
                </p:nvSpPr>
                <p:spPr>
                  <a:xfrm>
                    <a:off x="8887816" y="2523373"/>
                    <a:ext cx="104047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dirty="0"/>
                      <a:t>purchase</a:t>
                    </a:r>
                    <a:endParaRPr lang="zh-CN" altLang="en-US" dirty="0"/>
                  </a:p>
                </p:txBody>
              </p:sp>
              <p:grpSp>
                <p:nvGrpSpPr>
                  <p:cNvPr id="65" name="组合 64">
                    <a:extLst>
                      <a:ext uri="{FF2B5EF4-FFF2-40B4-BE49-F238E27FC236}">
                        <a16:creationId xmlns:a16="http://schemas.microsoft.com/office/drawing/2014/main" id="{9A69A49D-4778-5B4A-93FA-D1DE68BD918E}"/>
                      </a:ext>
                    </a:extLst>
                  </p:cNvPr>
                  <p:cNvGrpSpPr/>
                  <p:nvPr/>
                </p:nvGrpSpPr>
                <p:grpSpPr>
                  <a:xfrm>
                    <a:off x="9658284" y="2097331"/>
                    <a:ext cx="1252243" cy="502630"/>
                    <a:chOff x="9304229" y="2597010"/>
                    <a:chExt cx="1252243" cy="502630"/>
                  </a:xfrm>
                </p:grpSpPr>
                <p:sp>
                  <p:nvSpPr>
                    <p:cNvPr id="73" name="椭圆 72">
                      <a:extLst>
                        <a:ext uri="{FF2B5EF4-FFF2-40B4-BE49-F238E27FC236}">
                          <a16:creationId xmlns:a16="http://schemas.microsoft.com/office/drawing/2014/main" id="{57A9B6A8-3843-2444-95CA-124F7A51C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04229" y="2597010"/>
                      <a:ext cx="1252243" cy="502630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grpSp>
                  <p:nvGrpSpPr>
                    <p:cNvPr id="75" name="组合 74">
                      <a:extLst>
                        <a:ext uri="{FF2B5EF4-FFF2-40B4-BE49-F238E27FC236}">
                          <a16:creationId xmlns:a16="http://schemas.microsoft.com/office/drawing/2014/main" id="{2D35F003-82CB-F74A-9172-D32BD71955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82930" y="2753025"/>
                      <a:ext cx="697236" cy="231411"/>
                      <a:chOff x="9714305" y="5721339"/>
                      <a:chExt cx="697236" cy="231411"/>
                    </a:xfrm>
                  </p:grpSpPr>
                  <p:sp>
                    <p:nvSpPr>
                      <p:cNvPr id="76" name="椭圆 75">
                        <a:extLst>
                          <a:ext uri="{FF2B5EF4-FFF2-40B4-BE49-F238E27FC236}">
                            <a16:creationId xmlns:a16="http://schemas.microsoft.com/office/drawing/2014/main" id="{0D989657-1226-B548-AB84-FBA024ABBC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714305" y="5721339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77" name="椭圆 76">
                        <a:extLst>
                          <a:ext uri="{FF2B5EF4-FFF2-40B4-BE49-F238E27FC236}">
                            <a16:creationId xmlns:a16="http://schemas.microsoft.com/office/drawing/2014/main" id="{D3492A3C-86A1-664B-9AEB-559F5AF534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80132" y="5721341"/>
                        <a:ext cx="231409" cy="23140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cxnSp>
                <p:nvCxnSpPr>
                  <p:cNvPr id="66" name="直线箭头连接符 65">
                    <a:extLst>
                      <a:ext uri="{FF2B5EF4-FFF2-40B4-BE49-F238E27FC236}">
                        <a16:creationId xmlns:a16="http://schemas.microsoft.com/office/drawing/2014/main" id="{16CD4BE3-F451-DD49-A604-BF7DC03DF3D8}"/>
                      </a:ext>
                    </a:extLst>
                  </p:cNvPr>
                  <p:cNvCxnSpPr>
                    <a:cxnSpLocks/>
                    <a:stCxn id="59" idx="3"/>
                    <a:endCxn id="79" idx="2"/>
                  </p:cNvCxnSpPr>
                  <p:nvPr/>
                </p:nvCxnSpPr>
                <p:spPr>
                  <a:xfrm>
                    <a:off x="8800931" y="3243654"/>
                    <a:ext cx="807946" cy="1333296"/>
                  </a:xfrm>
                  <a:prstGeom prst="straightConnector1">
                    <a:avLst/>
                  </a:prstGeom>
                  <a:ln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A2981F6E-2335-C343-AC0B-41A06F5841C4}"/>
                      </a:ext>
                    </a:extLst>
                  </p:cNvPr>
                  <p:cNvSpPr/>
                  <p:nvPr/>
                </p:nvSpPr>
                <p:spPr>
                  <a:xfrm>
                    <a:off x="8764440" y="3698175"/>
                    <a:ext cx="128137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dirty="0"/>
                      <a:t>not interact</a:t>
                    </a:r>
                    <a:endParaRPr lang="zh-CN" altLang="en-US" dirty="0"/>
                  </a:p>
                </p:txBody>
              </p:sp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4DE4C55B-0769-5C4E-9EA4-D6F99E7E147B}"/>
                      </a:ext>
                    </a:extLst>
                  </p:cNvPr>
                  <p:cNvSpPr/>
                  <p:nvPr/>
                </p:nvSpPr>
                <p:spPr>
                  <a:xfrm>
                    <a:off x="9848913" y="1656943"/>
                    <a:ext cx="87382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2400" dirty="0"/>
                      <a:t>items</a:t>
                    </a:r>
                    <a:endParaRPr lang="zh-CN" altLang="en-US" sz="2400" dirty="0"/>
                  </a:p>
                </p:txBody>
              </p:sp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92511F6B-C229-0D41-8303-8329E35E150E}"/>
                      </a:ext>
                    </a:extLst>
                  </p:cNvPr>
                  <p:cNvSpPr/>
                  <p:nvPr/>
                </p:nvSpPr>
                <p:spPr>
                  <a:xfrm>
                    <a:off x="11377973" y="2056965"/>
                    <a:ext cx="36740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2800" dirty="0"/>
                      <a:t>1</a:t>
                    </a:r>
                    <a:endParaRPr lang="zh-CN" altLang="en-US" sz="2800" dirty="0"/>
                  </a:p>
                </p:txBody>
              </p:sp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C75E44A9-F034-2549-B53D-CA896965499C}"/>
                      </a:ext>
                    </a:extLst>
                  </p:cNvPr>
                  <p:cNvSpPr/>
                  <p:nvPr/>
                </p:nvSpPr>
                <p:spPr>
                  <a:xfrm>
                    <a:off x="11444064" y="4315800"/>
                    <a:ext cx="36740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2800" dirty="0"/>
                      <a:t>0</a:t>
                    </a:r>
                    <a:endParaRPr lang="zh-CN" altLang="en-US" sz="2800" dirty="0"/>
                  </a:p>
                </p:txBody>
              </p:sp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13B34EE7-F6A1-AA4A-B7F0-528B19CD85F0}"/>
                      </a:ext>
                    </a:extLst>
                  </p:cNvPr>
                  <p:cNvSpPr/>
                  <p:nvPr/>
                </p:nvSpPr>
                <p:spPr>
                  <a:xfrm>
                    <a:off x="11167177" y="1662905"/>
                    <a:ext cx="7889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zh-CN" sz="2400" dirty="0"/>
                      <a:t>label</a:t>
                    </a:r>
                    <a:endParaRPr lang="zh-CN" altLang="en-US" sz="2400" dirty="0"/>
                  </a:p>
                </p:txBody>
              </p:sp>
            </p:grpSp>
          </p:grp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73B9DD2-748E-B04B-90A4-6C20EC9EF05F}"/>
                  </a:ext>
                </a:extLst>
              </p:cNvPr>
              <p:cNvSpPr/>
              <p:nvPr/>
            </p:nvSpPr>
            <p:spPr>
              <a:xfrm>
                <a:off x="1939470" y="2950976"/>
                <a:ext cx="3507099" cy="650514"/>
              </a:xfrm>
              <a:prstGeom prst="ellipse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5ADC4917-5C92-474A-8033-8FC93A6E692D}"/>
                    </a:ext>
                  </a:extLst>
                </p:cNvPr>
                <p:cNvSpPr txBox="1"/>
                <p:nvPr/>
              </p:nvSpPr>
              <p:spPr>
                <a:xfrm>
                  <a:off x="2545367" y="3234598"/>
                  <a:ext cx="282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oMath>
                    </m:oMathPara>
                  </a14:m>
                  <a:endParaRPr kumimoji="1" lang="zh-CN" altLang="en-US" sz="2400" b="1" dirty="0"/>
                </a:p>
              </p:txBody>
            </p:sp>
          </mc:Choice>
          <mc:Fallback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5ADC4917-5C92-474A-8033-8FC93A6E6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5367" y="3234598"/>
                  <a:ext cx="282342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C9443D68-7A0A-C64F-ABC5-287EF72E5030}"/>
                    </a:ext>
                  </a:extLst>
                </p:cNvPr>
                <p:cNvSpPr txBox="1"/>
                <p:nvPr/>
              </p:nvSpPr>
              <p:spPr>
                <a:xfrm>
                  <a:off x="2475138" y="5494171"/>
                  <a:ext cx="282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kumimoji="1" lang="zh-CN" altLang="en-US" sz="2400" b="1" dirty="0"/>
                </a:p>
              </p:txBody>
            </p:sp>
          </mc:Choice>
          <mc:Fallback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C9443D68-7A0A-C64F-ABC5-287EF72E5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5138" y="5494171"/>
                  <a:ext cx="282342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21739" b="-135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E5B012D0-6A85-B344-B088-967EBA255A99}"/>
                    </a:ext>
                  </a:extLst>
                </p:cNvPr>
                <p:cNvSpPr txBox="1"/>
                <p:nvPr/>
              </p:nvSpPr>
              <p:spPr>
                <a:xfrm>
                  <a:off x="2435699" y="4094212"/>
                  <a:ext cx="282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zh-CN" altLang="en-US" sz="2400" b="1" dirty="0"/>
                </a:p>
              </p:txBody>
            </p:sp>
          </mc:Choice>
          <mc:Fallback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E5B012D0-6A85-B344-B088-967EBA255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699" y="4094212"/>
                  <a:ext cx="282342" cy="461665"/>
                </a:xfrm>
                <a:prstGeom prst="rect">
                  <a:avLst/>
                </a:prstGeom>
                <a:blipFill>
                  <a:blip r:embed="rId13"/>
                  <a:stretch>
                    <a:fillRect r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599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EDBECCE-7B90-4A4A-8A3E-5BBCC6A83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97" y="1321647"/>
                <a:ext cx="10492487" cy="5328535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kumimoji="1" lang="zh-TW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3200" dirty="0">
                    <a:solidFill>
                      <a:schemeClr val="tx1"/>
                    </a:solidFill>
                  </a:rPr>
                  <a:t>Infeasibility of the previous </a:t>
                </a:r>
                <a:r>
                  <a:rPr kumimoji="1" lang="en-US" altLang="zh-TW" sz="3200" dirty="0" err="1">
                    <a:solidFill>
                      <a:schemeClr val="tx1"/>
                    </a:solidFill>
                  </a:rPr>
                  <a:t>eALS</a:t>
                </a:r>
                <a:r>
                  <a:rPr kumimoji="1" lang="en-US" altLang="zh-TW" sz="3200" dirty="0">
                    <a:solidFill>
                      <a:schemeClr val="tx1"/>
                    </a:solidFill>
                  </a:rPr>
                  <a:t> learner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zh-CN" sz="2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𝒗𝒊𝒆𝒘</m:t>
                        </m:r>
                      </m:sub>
                    </m:sSub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part introduces nearly </a:t>
                </a:r>
                <a14:m>
                  <m:oMath xmlns:m="http://schemas.openxmlformats.org/officeDocument/2006/math">
                    <m:r>
                      <a:rPr kumimoji="1"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|∙</m:t>
                    </m:r>
                    <m:r>
                      <a:rPr kumimoji="1"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pairwise terms 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sz="2800" dirty="0">
                    <a:solidFill>
                      <a:srgbClr val="C00000"/>
                    </a:solidFill>
                    <a:sym typeface="Wingdings" pitchFamily="2" charset="2"/>
                  </a:rPr>
                  <a:t> times slower 		</a:t>
                </a: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(N: # of items; |V|:# of view interactions)</a:t>
                </a:r>
              </a:p>
              <a:p>
                <a:pPr>
                  <a:buFont typeface="Arial" charset="0"/>
                  <a:buChar char="•"/>
                </a:pPr>
                <a:endParaRPr kumimoji="1" lang="en-US" altLang="zh-TW" sz="30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Arial" charset="0"/>
                  <a:buChar char="•"/>
                </a:pPr>
                <a:endParaRPr kumimoji="1" lang="en-US" altLang="zh-TW" sz="30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Arial" charset="0"/>
                  <a:buChar char="•"/>
                </a:pPr>
                <a:r>
                  <a:rPr kumimoji="1" lang="en-US" altLang="zh-TW" sz="3000" dirty="0">
                    <a:solidFill>
                      <a:schemeClr val="tx1"/>
                    </a:solidFill>
                    <a:sym typeface="Wingdings" pitchFamily="2" charset="2"/>
                  </a:rPr>
                  <a:t> Bottleneck: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summations over item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  <m:r>
                          <a:rPr kumimoji="1"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kumimoji="1"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kumimoji="1"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</m:e>
                    </m:d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</a:p>
              <a:p>
                <a:pPr lvl="1">
                  <a:buFont typeface="Arial" charset="0"/>
                  <a:buChar char="•"/>
                </a:pPr>
                <a:endParaRPr kumimoji="1" lang="en-US" altLang="zh-TW" sz="28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missing data part</a:t>
                </a: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EDBECCE-7B90-4A4A-8A3E-5BBCC6A8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7" y="1321647"/>
                <a:ext cx="10492487" cy="5328535"/>
              </a:xfrm>
              <a:prstGeom prst="rect">
                <a:avLst/>
              </a:prstGeom>
              <a:blipFill>
                <a:blip r:embed="rId3"/>
                <a:stretch>
                  <a:fillRect l="-1330" t="-2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7B276B-BBB3-E445-9505-77E0CF34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3654A7-AA64-004B-861C-81380D5C4F7E}"/>
              </a:ext>
            </a:extLst>
          </p:cNvPr>
          <p:cNvSpPr txBox="1"/>
          <p:nvPr/>
        </p:nvSpPr>
        <p:spPr>
          <a:xfrm>
            <a:off x="720000" y="409904"/>
            <a:ext cx="7254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VALS – Efficiency Challenge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9930CDB-9551-0843-A0ED-57FA30D6FCD5}"/>
                  </a:ext>
                </a:extLst>
              </p:cNvPr>
              <p:cNvSpPr/>
              <p:nvPr/>
            </p:nvSpPr>
            <p:spPr>
              <a:xfrm>
                <a:off x="719996" y="2595763"/>
                <a:ext cx="7841673" cy="940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𝑣𝑖𝑒𝑤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zh-CN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𝑢𝑖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𝑅𝑉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𝑢𝑗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9930CDB-9551-0843-A0ED-57FA30D6F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6" y="2595763"/>
                <a:ext cx="7841673" cy="940001"/>
              </a:xfrm>
              <a:prstGeom prst="rect">
                <a:avLst/>
              </a:prstGeom>
              <a:blipFill>
                <a:blip r:embed="rId4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19BB4E24-7070-7E4B-91AE-A01BA12BE843}"/>
              </a:ext>
            </a:extLst>
          </p:cNvPr>
          <p:cNvGrpSpPr/>
          <p:nvPr/>
        </p:nvGrpSpPr>
        <p:grpSpPr>
          <a:xfrm>
            <a:off x="2272152" y="3546670"/>
            <a:ext cx="5030596" cy="562283"/>
            <a:chOff x="2272152" y="3546670"/>
            <a:chExt cx="5030596" cy="562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51E6FB0-00D0-6240-8340-9663C42D85E4}"/>
                    </a:ext>
                  </a:extLst>
                </p:cNvPr>
                <p:cNvSpPr/>
                <p:nvPr/>
              </p:nvSpPr>
              <p:spPr>
                <a:xfrm>
                  <a:off x="2272952" y="3739621"/>
                  <a:ext cx="9580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TW" dirty="0"/>
                    <a:t>Size: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C51E6FB0-00D0-6240-8340-9663C42D85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2952" y="3739621"/>
                  <a:ext cx="95801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263" t="-3226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1FA0688-2E6B-BD4B-8B03-5E665E38FD28}"/>
                    </a:ext>
                  </a:extLst>
                </p:cNvPr>
                <p:cNvSpPr/>
                <p:nvPr/>
              </p:nvSpPr>
              <p:spPr>
                <a:xfrm>
                  <a:off x="4618598" y="3739621"/>
                  <a:ext cx="19911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TW" dirty="0"/>
                    <a:t>Size:</a:t>
                  </a:r>
                  <a:r>
                    <a:rPr kumimoji="1" lang="en-US" altLang="zh-TW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kumimoji="1"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1FA0688-2E6B-BD4B-8B03-5E665E38F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598" y="3739621"/>
                  <a:ext cx="199112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48" t="-3226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BF4EA16A-A3E8-3A45-9D18-1ED32B59B824}"/>
                </a:ext>
              </a:extLst>
            </p:cNvPr>
            <p:cNvCxnSpPr>
              <a:cxnSpLocks/>
            </p:cNvCxnSpPr>
            <p:nvPr/>
          </p:nvCxnSpPr>
          <p:spPr>
            <a:xfrm>
              <a:off x="2272152" y="3664138"/>
              <a:ext cx="886691" cy="124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id="{D66CE0DF-397B-F849-B13D-DD2245BBCD86}"/>
                </a:ext>
              </a:extLst>
            </p:cNvPr>
            <p:cNvSpPr/>
            <p:nvPr/>
          </p:nvSpPr>
          <p:spPr>
            <a:xfrm rot="5400000">
              <a:off x="5314620" y="1824026"/>
              <a:ext cx="265484" cy="3710772"/>
            </a:xfrm>
            <a:prstGeom prst="rightBrace">
              <a:avLst>
                <a:gd name="adj1" fmla="val 8333"/>
                <a:gd name="adj2" fmla="val 49253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72D0C0C-BAFE-C14D-B80C-AAF12B973681}"/>
              </a:ext>
            </a:extLst>
          </p:cNvPr>
          <p:cNvGrpSpPr/>
          <p:nvPr/>
        </p:nvGrpSpPr>
        <p:grpSpPr>
          <a:xfrm>
            <a:off x="7663753" y="3792945"/>
            <a:ext cx="4366912" cy="1842364"/>
            <a:chOff x="7663753" y="3792945"/>
            <a:chExt cx="4366912" cy="184236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6397901-433C-8D46-8390-9CCC39177FEF}"/>
                </a:ext>
              </a:extLst>
            </p:cNvPr>
            <p:cNvGrpSpPr/>
            <p:nvPr/>
          </p:nvGrpSpPr>
          <p:grpSpPr>
            <a:xfrm>
              <a:off x="7663753" y="3792945"/>
              <a:ext cx="1912368" cy="1842364"/>
              <a:chOff x="7751773" y="4101731"/>
              <a:chExt cx="1912368" cy="18423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418AF88E-A2D9-BE44-99C9-155EE7DF0457}"/>
                      </a:ext>
                    </a:extLst>
                  </p:cNvPr>
                  <p:cNvSpPr/>
                  <p:nvPr/>
                </p:nvSpPr>
                <p:spPr>
                  <a:xfrm>
                    <a:off x="7751773" y="4909709"/>
                    <a:ext cx="1912368" cy="103438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00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∉</m:t>
                                      </m:r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𝑅𝑉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CN" sz="2000" b="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(…)</m:t>
                                  </m:r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418AF88E-A2D9-BE44-99C9-155EE7DF04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1773" y="4909709"/>
                    <a:ext cx="1912368" cy="10343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526" t="-85542" b="-1361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F21683A0-638F-9A42-9B33-E98B853F473C}"/>
                      </a:ext>
                    </a:extLst>
                  </p:cNvPr>
                  <p:cNvSpPr/>
                  <p:nvPr/>
                </p:nvSpPr>
                <p:spPr>
                  <a:xfrm>
                    <a:off x="7751773" y="4101731"/>
                    <a:ext cx="1831527" cy="8773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sz="200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zh-CN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/>
                                    </m:rPr>
                                    <a:rPr lang="en-US" altLang="zh-CN" sz="2000" b="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zh-CN" sz="2000" b="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(…)</m:t>
                                  </m:r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F21683A0-638F-9A42-9B33-E98B853F47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1773" y="4101731"/>
                    <a:ext cx="1831527" cy="8773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616" t="-118571" r="-685" b="-16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1B2B48F6-BB82-5F41-A7D2-461C13D62E78}"/>
                    </a:ext>
                  </a:extLst>
                </p:cNvPr>
                <p:cNvSpPr/>
                <p:nvPr/>
              </p:nvSpPr>
              <p:spPr>
                <a:xfrm>
                  <a:off x="9665928" y="4181662"/>
                  <a:ext cx="2364737" cy="10156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𝑣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:</m:t>
                      </m:r>
                    </m:oMath>
                  </a14:m>
                  <a:r>
                    <a:rPr kumimoji="1" lang="en-US" altLang="zh-TW" sz="2000" dirty="0">
                      <a:sym typeface="Wingdings" pitchFamily="2" charset="2"/>
                    </a:rPr>
                    <a:t> viewed item</a:t>
                  </a:r>
                </a:p>
                <a:p>
                  <a14:m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𝑖</m:t>
                      </m:r>
                      <m:r>
                        <a:rPr kumimoji="1" lang="en-US" altLang="zh-TW" sz="2000" i="1">
                          <a:latin typeface="Cambria Math" panose="02040503050406030204" pitchFamily="18" charset="0"/>
                          <a:sym typeface="Wingdings" pitchFamily="2" charset="2"/>
                        </a:rPr>
                        <m:t>:</m:t>
                      </m:r>
                    </m:oMath>
                  </a14:m>
                  <a:r>
                    <a:rPr kumimoji="1" lang="en-US" altLang="zh-TW" sz="2000" dirty="0">
                      <a:sym typeface="Wingdings" pitchFamily="2" charset="2"/>
                    </a:rPr>
                    <a:t> purchased item	</a:t>
                  </a:r>
                </a:p>
                <a:p>
                  <a14:m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𝑗</m:t>
                      </m:r>
                      <m:r>
                        <a:rPr kumimoji="1" lang="en-US" altLang="zh-TW" sz="2000" i="1">
                          <a:latin typeface="Cambria Math" panose="02040503050406030204" pitchFamily="18" charset="0"/>
                          <a:sym typeface="Wingdings" pitchFamily="2" charset="2"/>
                        </a:rPr>
                        <m:t>:</m:t>
                      </m:r>
                    </m:oMath>
                  </a14:m>
                  <a:r>
                    <a:rPr kumimoji="1" lang="en-US" altLang="zh-TW" sz="2000" dirty="0">
                      <a:sym typeface="Wingdings" pitchFamily="2" charset="2"/>
                    </a:rPr>
                    <a:t> unobserved item</a:t>
                  </a:r>
                  <a:endParaRPr lang="zh-CN" altLang="en-US" sz="2000" dirty="0"/>
                </a:p>
              </p:txBody>
            </p:sp>
          </mc:Choice>
          <mc:Fallback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1B2B48F6-BB82-5F41-A7D2-461C13D62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5928" y="4181662"/>
                  <a:ext cx="2364737" cy="1015663"/>
                </a:xfrm>
                <a:prstGeom prst="rect">
                  <a:avLst/>
                </a:prstGeom>
                <a:blipFill>
                  <a:blip r:embed="rId9"/>
                  <a:stretch>
                    <a:fillRect l="-535" t="-2469" b="-98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356EC6-4C0D-9844-95CB-FEA7D0BFD6EA}"/>
              </a:ext>
            </a:extLst>
          </p:cNvPr>
          <p:cNvGrpSpPr/>
          <p:nvPr/>
        </p:nvGrpSpPr>
        <p:grpSpPr>
          <a:xfrm>
            <a:off x="4212315" y="5482548"/>
            <a:ext cx="7524207" cy="877356"/>
            <a:chOff x="4667793" y="5482548"/>
            <a:chExt cx="7524207" cy="8773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70FD7BF-AD80-1B44-8D7E-FB23AF2484FB}"/>
                    </a:ext>
                  </a:extLst>
                </p:cNvPr>
                <p:cNvSpPr/>
                <p:nvPr/>
              </p:nvSpPr>
              <p:spPr>
                <a:xfrm>
                  <a:off x="4667793" y="5482548"/>
                  <a:ext cx="1236685" cy="8773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zh-CN" sz="2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∉</m:t>
                                </m:r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𝑅𝑉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sz="2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(…)</m:t>
                            </m:r>
                          </m:e>
                        </m:nary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70FD7BF-AD80-1B44-8D7E-FB23AF2484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793" y="5482548"/>
                  <a:ext cx="1236685" cy="877356"/>
                </a:xfrm>
                <a:prstGeom prst="rect">
                  <a:avLst/>
                </a:prstGeom>
                <a:blipFill>
                  <a:blip r:embed="rId10"/>
                  <a:stretch>
                    <a:fillRect l="-59184" t="-121739" b="-1637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A65A7DA-0334-E744-9A0C-1616EAA1A61D}"/>
                </a:ext>
              </a:extLst>
            </p:cNvPr>
            <p:cNvSpPr/>
            <p:nvPr/>
          </p:nvSpPr>
          <p:spPr>
            <a:xfrm>
              <a:off x="5904479" y="5708878"/>
              <a:ext cx="62875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/>
                <a:t>unobserved interactions, neither purchased nor viewed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325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088276-6089-BB48-A250-4916317A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887E6C-977F-AD48-8E27-C70126B60A60}"/>
              </a:ext>
            </a:extLst>
          </p:cNvPr>
          <p:cNvSpPr txBox="1"/>
          <p:nvPr/>
        </p:nvSpPr>
        <p:spPr>
          <a:xfrm>
            <a:off x="720000" y="409904"/>
            <a:ext cx="5182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VALS – Efficient Learner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9C07370-D049-4245-9219-FC0058CB96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97" y="1321647"/>
                <a:ext cx="11472003" cy="5328535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kumimoji="1" lang="zh-TW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tx1"/>
                    </a:solidFill>
                  </a:rPr>
                  <a:t>We develop an efficient learner to optimize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𝑣𝑖𝑒𝑤</m:t>
                        </m:r>
                      </m:sub>
                    </m:sSub>
                  </m:oMath>
                </a14:m>
                <a:endParaRPr lang="en-US" altLang="zh-CN" sz="3200" dirty="0">
                  <a:solidFill>
                    <a:schemeClr val="tx1"/>
                  </a:solidFill>
                </a:endParaRP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4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Optimize one latent factor with others fixed (greedy exact optimization)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Speed-up technique:</a:t>
                </a:r>
              </a:p>
              <a:p>
                <a:pPr marL="715518" lvl="1" indent="-514350"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sym typeface="Wingdings" pitchFamily="2" charset="2"/>
                  </a:rPr>
                  <a:t>Breaking down the summations into two independent summations over one item index only</a:t>
                </a:r>
              </a:p>
              <a:p>
                <a:pPr marL="715518" lvl="1" indent="-514350">
                  <a:buAutoNum type="arabicPeriod"/>
                </a:pPr>
                <a:r>
                  <a:rPr lang="en-US" altLang="zh-CN" sz="2000" dirty="0" err="1">
                    <a:solidFill>
                      <a:schemeClr val="tx1"/>
                    </a:solidFill>
                  </a:rPr>
                  <a:t>Memoizing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the computation for missing data part</a:t>
                </a:r>
                <a:endParaRPr kumimoji="1" lang="en-US" altLang="zh-TW" sz="2000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B9C07370-D049-4245-9219-FC0058CB9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7" y="1321647"/>
                <a:ext cx="11472003" cy="5328535"/>
              </a:xfrm>
              <a:prstGeom prst="rect">
                <a:avLst/>
              </a:prstGeom>
              <a:blipFill>
                <a:blip r:embed="rId3"/>
                <a:stretch>
                  <a:fillRect l="-1217" t="-2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0F870B05-276D-A540-B083-0B8CBE42D882}"/>
              </a:ext>
            </a:extLst>
          </p:cNvPr>
          <p:cNvGrpSpPr/>
          <p:nvPr/>
        </p:nvGrpSpPr>
        <p:grpSpPr>
          <a:xfrm>
            <a:off x="639452" y="3641087"/>
            <a:ext cx="1912368" cy="2307250"/>
            <a:chOff x="639452" y="3641087"/>
            <a:chExt cx="1912368" cy="230725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0938D0A-34FB-0C44-B3D2-24FDB94E4BDF}"/>
                </a:ext>
              </a:extLst>
            </p:cNvPr>
            <p:cNvGrpSpPr/>
            <p:nvPr/>
          </p:nvGrpSpPr>
          <p:grpSpPr>
            <a:xfrm>
              <a:off x="639452" y="3641087"/>
              <a:ext cx="1912368" cy="2307250"/>
              <a:chOff x="639452" y="3641087"/>
              <a:chExt cx="1912368" cy="2307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28B03CBB-412E-B344-9644-4BBDC7A672ED}"/>
                      </a:ext>
                    </a:extLst>
                  </p:cNvPr>
                  <p:cNvSpPr/>
                  <p:nvPr/>
                </p:nvSpPr>
                <p:spPr>
                  <a:xfrm>
                    <a:off x="734536" y="3641087"/>
                    <a:ext cx="159242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𝚶</m:t>
                              </m:r>
                              <m:r>
                                <a:rPr lang="zh-CN" altLang="en-US" sz="2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d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d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28B03CBB-412E-B344-9644-4BBDC7A672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536" y="3641087"/>
                    <a:ext cx="1592424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124324" r="-18254" b="-1918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8C091E26-24DB-524A-9C14-E883FEFED1A3}"/>
                  </a:ext>
                </a:extLst>
              </p:cNvPr>
              <p:cNvGrpSpPr/>
              <p:nvPr/>
            </p:nvGrpSpPr>
            <p:grpSpPr>
              <a:xfrm>
                <a:off x="639452" y="4419242"/>
                <a:ext cx="1912368" cy="1529095"/>
                <a:chOff x="639452" y="4419242"/>
                <a:chExt cx="1912368" cy="15290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ADA7672C-27A6-724D-AFE9-80D67EB9C0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452" y="5008336"/>
                      <a:ext cx="1912368" cy="94000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∉</m:t>
                                        </m:r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𝑅𝑉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r>
                                      <a:rPr lang="en-US" altLang="zh-CN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(…)</m:t>
                                    </m:r>
                                  </m:e>
                                </m:nary>
                              </m:e>
                            </m:nary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ADA7672C-27A6-724D-AFE9-80D67EB9C02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9452" y="5008336"/>
                      <a:ext cx="1912368" cy="94000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6316" t="-84000" b="-134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矩形 8">
                      <a:extLst>
                        <a:ext uri="{FF2B5EF4-FFF2-40B4-BE49-F238E27FC236}">
                          <a16:creationId xmlns:a16="http://schemas.microsoft.com/office/drawing/2014/main" id="{B0AA1106-0FCE-6246-A480-224F253894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028" y="4419242"/>
                      <a:ext cx="1667187" cy="79874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/>
                                      </m:rPr>
                                      <a:rPr lang="en-US" altLang="zh-CN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r>
                                      <a:rPr lang="en-US" altLang="zh-CN" b="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(…)</m:t>
                                    </m:r>
                                  </m:e>
                                </m:nary>
                              </m:e>
                            </m:nary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9" name="矩形 8">
                      <a:extLst>
                        <a:ext uri="{FF2B5EF4-FFF2-40B4-BE49-F238E27FC236}">
                          <a16:creationId xmlns:a16="http://schemas.microsoft.com/office/drawing/2014/main" id="{B0AA1106-0FCE-6246-A480-224F253894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9028" y="4419242"/>
                      <a:ext cx="1667187" cy="79874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34848" t="-119048" b="-158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23C0ABE-FD6E-7E44-A7EE-32B8B63FA7BD}"/>
                </a:ext>
              </a:extLst>
            </p:cNvPr>
            <p:cNvSpPr/>
            <p:nvPr/>
          </p:nvSpPr>
          <p:spPr>
            <a:xfrm>
              <a:off x="775899" y="5217987"/>
              <a:ext cx="1667187" cy="7303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D72998-9200-4445-98F7-D48DCF675C32}"/>
              </a:ext>
            </a:extLst>
          </p:cNvPr>
          <p:cNvGrpSpPr/>
          <p:nvPr/>
        </p:nvGrpSpPr>
        <p:grpSpPr>
          <a:xfrm>
            <a:off x="3938634" y="3551851"/>
            <a:ext cx="6956692" cy="2809527"/>
            <a:chOff x="3938634" y="3551851"/>
            <a:chExt cx="6956692" cy="28095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C80E7B46-41B2-CC4B-95A5-86483289EC51}"/>
                    </a:ext>
                  </a:extLst>
                </p:cNvPr>
                <p:cNvSpPr/>
                <p:nvPr/>
              </p:nvSpPr>
              <p:spPr>
                <a:xfrm>
                  <a:off x="6609088" y="3551851"/>
                  <a:ext cx="4286238" cy="5091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𝚶</m:t>
                            </m:r>
                            <m:r>
                              <a:rPr lang="zh-CN" altLang="en-US" sz="24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p>
                                <m:r>
                                  <a:rPr lang="zh-CN" altLang="en-US" sz="2400" b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</m:d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</m:d>
                              </m:e>
                            </m:d>
                            <m:r>
                              <a:rPr lang="zh-CN" altLang="en-US" sz="24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C80E7B46-41B2-CC4B-95A5-86483289E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088" y="3551851"/>
                  <a:ext cx="4286238" cy="509178"/>
                </a:xfrm>
                <a:prstGeom prst="rect">
                  <a:avLst/>
                </a:prstGeom>
                <a:blipFill>
                  <a:blip r:embed="rId11"/>
                  <a:stretch>
                    <a:fillRect t="-156098" r="-10324" b="-2390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4456334-4FE5-1F4B-968B-77F2CC4AC30B}"/>
                </a:ext>
              </a:extLst>
            </p:cNvPr>
            <p:cNvGrpSpPr/>
            <p:nvPr/>
          </p:nvGrpSpPr>
          <p:grpSpPr>
            <a:xfrm>
              <a:off x="3938634" y="5565519"/>
              <a:ext cx="5357766" cy="795859"/>
              <a:chOff x="3938634" y="5565519"/>
              <a:chExt cx="5357766" cy="7958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EEA4024F-2F66-1B43-BFD3-2EED065C86A8}"/>
                      </a:ext>
                    </a:extLst>
                  </p:cNvPr>
                  <p:cNvSpPr/>
                  <p:nvPr/>
                </p:nvSpPr>
                <p:spPr>
                  <a:xfrm>
                    <a:off x="6183415" y="5565519"/>
                    <a:ext cx="3112985" cy="79585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(…)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)∈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𝑅𝑉</m:t>
                              </m:r>
                            </m:sub>
                            <m:sup/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(…)</m:t>
                              </m:r>
                            </m:e>
                          </m:nary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EEA4024F-2F66-1B43-BFD3-2EED065C86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3415" y="5565519"/>
                    <a:ext cx="3112985" cy="79585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t="-115625" b="-1562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9A716DE1-794B-E843-8BA2-6143149AD502}"/>
                  </a:ext>
                </a:extLst>
              </p:cNvPr>
              <p:cNvCxnSpPr>
                <a:cxnSpLocks/>
                <a:stCxn id="12" idx="3"/>
                <a:endCxn id="25" idx="1"/>
              </p:cNvCxnSpPr>
              <p:nvPr/>
            </p:nvCxnSpPr>
            <p:spPr>
              <a:xfrm flipV="1">
                <a:off x="5217447" y="5963449"/>
                <a:ext cx="965968" cy="2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10B20A3-F2D4-3545-8C2A-8D03AA5B7597}"/>
                  </a:ext>
                </a:extLst>
              </p:cNvPr>
              <p:cNvSpPr/>
              <p:nvPr/>
            </p:nvSpPr>
            <p:spPr>
              <a:xfrm>
                <a:off x="3938634" y="5615797"/>
                <a:ext cx="1195971" cy="73035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B0C466CC-FA74-B044-A048-8D8787AB512F}"/>
              </a:ext>
            </a:extLst>
          </p:cNvPr>
          <p:cNvSpPr/>
          <p:nvPr/>
        </p:nvSpPr>
        <p:spPr>
          <a:xfrm>
            <a:off x="9353801" y="5615147"/>
            <a:ext cx="3083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Algorithm details please see our paper. </a:t>
            </a:r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7394985-05B5-7D44-AD25-4236D5DF7B30}"/>
              </a:ext>
            </a:extLst>
          </p:cNvPr>
          <p:cNvGrpSpPr/>
          <p:nvPr/>
        </p:nvGrpSpPr>
        <p:grpSpPr>
          <a:xfrm>
            <a:off x="6320646" y="4061029"/>
            <a:ext cx="2289954" cy="2267594"/>
            <a:chOff x="6320646" y="4061029"/>
            <a:chExt cx="2289954" cy="226759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0FD3BEB-1295-854F-A248-48BC04A8F36B}"/>
                </a:ext>
              </a:extLst>
            </p:cNvPr>
            <p:cNvSpPr/>
            <p:nvPr/>
          </p:nvSpPr>
          <p:spPr>
            <a:xfrm>
              <a:off x="6320646" y="5598273"/>
              <a:ext cx="1299166" cy="7303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668C04A-CE17-7F44-823D-5BB89E64A785}"/>
                </a:ext>
              </a:extLst>
            </p:cNvPr>
            <p:cNvGrpSpPr/>
            <p:nvPr/>
          </p:nvGrpSpPr>
          <p:grpSpPr>
            <a:xfrm>
              <a:off x="6970229" y="4061029"/>
              <a:ext cx="1640371" cy="1554118"/>
              <a:chOff x="6970229" y="4061029"/>
              <a:chExt cx="1640371" cy="1554118"/>
            </a:xfrm>
          </p:grpSpPr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6C1943F5-6B22-024C-9CED-86DEBEF998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0229" y="4100618"/>
                <a:ext cx="669685" cy="1514529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连接符 39">
                <a:extLst>
                  <a:ext uri="{FF2B5EF4-FFF2-40B4-BE49-F238E27FC236}">
                    <a16:creationId xmlns:a16="http://schemas.microsoft.com/office/drawing/2014/main" id="{58A4C05E-7BD7-3D47-8989-1B72A41564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9254" y="4061029"/>
                <a:ext cx="1521346" cy="952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C2A7426E-8520-2D41-AF7C-884C8FF6204D}"/>
              </a:ext>
            </a:extLst>
          </p:cNvPr>
          <p:cNvCxnSpPr>
            <a:cxnSpLocks/>
          </p:cNvCxnSpPr>
          <p:nvPr/>
        </p:nvCxnSpPr>
        <p:spPr>
          <a:xfrm>
            <a:off x="9094932" y="4076469"/>
            <a:ext cx="10611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BC56ED1-1AC9-7F41-AE72-E3FD04EFF320}"/>
              </a:ext>
            </a:extLst>
          </p:cNvPr>
          <p:cNvGrpSpPr/>
          <p:nvPr/>
        </p:nvGrpSpPr>
        <p:grpSpPr>
          <a:xfrm>
            <a:off x="2526215" y="4034300"/>
            <a:ext cx="3826932" cy="2331438"/>
            <a:chOff x="2526215" y="4034300"/>
            <a:chExt cx="3826932" cy="233143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04EA46E-BAD0-5D4C-915B-25E10E3C36AF}"/>
                </a:ext>
              </a:extLst>
            </p:cNvPr>
            <p:cNvGrpSpPr/>
            <p:nvPr/>
          </p:nvGrpSpPr>
          <p:grpSpPr>
            <a:xfrm>
              <a:off x="2526215" y="4034300"/>
              <a:ext cx="3728386" cy="2331438"/>
              <a:chOff x="2526215" y="4034300"/>
              <a:chExt cx="3728386" cy="2331438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64F2FC55-48A2-B14D-8E00-6B47DD1FCF05}"/>
                  </a:ext>
                </a:extLst>
              </p:cNvPr>
              <p:cNvGrpSpPr/>
              <p:nvPr/>
            </p:nvGrpSpPr>
            <p:grpSpPr>
              <a:xfrm>
                <a:off x="3869706" y="4034300"/>
                <a:ext cx="2384895" cy="2331438"/>
                <a:chOff x="3869706" y="4034300"/>
                <a:chExt cx="2384895" cy="233143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13C0507D-0B31-4B4B-8B7F-985616C78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78638" y="4106861"/>
                      <a:ext cx="1175963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"/>
                                <m:ctrlPr>
                                  <a:rPr lang="zh-CN" alt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𝚶</m:t>
                                </m:r>
                                <m:r>
                                  <a:rPr lang="zh-CN" altLang="en-US" sz="2000" b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</m:d>
                          </m:oMath>
                        </m:oMathPara>
                      </a14:m>
                      <a:endParaRPr lang="zh-CN" altLang="en-US" sz="2000" dirty="0"/>
                    </a:p>
                  </p:txBody>
                </p:sp>
              </mc:Choice>
              <mc:Fallback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13C0507D-0B31-4B4B-8B7F-985616C788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78638" y="4106861"/>
                      <a:ext cx="1175963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t="-118182" r="-21505" b="-1878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矩形 9">
                      <a:extLst>
                        <a:ext uri="{FF2B5EF4-FFF2-40B4-BE49-F238E27FC236}">
                          <a16:creationId xmlns:a16="http://schemas.microsoft.com/office/drawing/2014/main" id="{043CD359-0E3F-E641-B176-0C043ECC9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913" y="4034300"/>
                      <a:ext cx="1214692" cy="80021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/>
                                  </m:rPr>
                                  <a:rPr lang="en-US" altLang="zh-CN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sub>
                              <m:sup/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(…)</m:t>
                                </m:r>
                              </m:e>
                            </m:nary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0" name="矩形 9">
                      <a:extLst>
                        <a:ext uri="{FF2B5EF4-FFF2-40B4-BE49-F238E27FC236}">
                          <a16:creationId xmlns:a16="http://schemas.microsoft.com/office/drawing/2014/main" id="{043CD359-0E3F-E641-B176-0C043ECC96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9913" y="4034300"/>
                      <a:ext cx="1214692" cy="80021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50000" t="-117188" b="-15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矩形 10">
                      <a:extLst>
                        <a:ext uri="{FF2B5EF4-FFF2-40B4-BE49-F238E27FC236}">
                          <a16:creationId xmlns:a16="http://schemas.microsoft.com/office/drawing/2014/main" id="{5FEA6F31-B042-1E43-B6C8-30B25797C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9913" y="4820827"/>
                      <a:ext cx="1247329" cy="7943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sub>
                              <m:sup/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(…)</m:t>
                                </m:r>
                              </m:e>
                            </m:nary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1" name="矩形 10">
                      <a:extLst>
                        <a:ext uri="{FF2B5EF4-FFF2-40B4-BE49-F238E27FC236}">
                          <a16:creationId xmlns:a16="http://schemas.microsoft.com/office/drawing/2014/main" id="{5FEA6F31-B042-1E43-B6C8-30B25797C3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9913" y="4820827"/>
                      <a:ext cx="1247329" cy="7943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7475" t="-119048" b="-160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623ED53A-8B7C-0844-9828-D555FCC78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9706" y="5565519"/>
                      <a:ext cx="1347741" cy="80021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zh-CN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/>
                                  </m:rPr>
                                  <a:rPr lang="en-US" altLang="zh-CN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∉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𝑅𝑉</m:t>
                                </m:r>
                              </m:sub>
                              <m:sup/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(…)</m:t>
                                </m:r>
                              </m:e>
                            </m:nary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623ED53A-8B7C-0844-9828-D555FCC78C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9706" y="5565519"/>
                      <a:ext cx="1347741" cy="80021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0187" t="-115625" b="-15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C0575BA-2102-454B-9A72-5E0589569A19}"/>
                  </a:ext>
                </a:extLst>
              </p:cNvPr>
              <p:cNvGrpSpPr/>
              <p:nvPr/>
            </p:nvGrpSpPr>
            <p:grpSpPr>
              <a:xfrm>
                <a:off x="2526215" y="4434410"/>
                <a:ext cx="1393698" cy="1531219"/>
                <a:chOff x="2526215" y="4434410"/>
                <a:chExt cx="1393698" cy="1531219"/>
              </a:xfrm>
            </p:grpSpPr>
            <p:cxnSp>
              <p:nvCxnSpPr>
                <p:cNvPr id="13" name="直线箭头连接符 12">
                  <a:extLst>
                    <a:ext uri="{FF2B5EF4-FFF2-40B4-BE49-F238E27FC236}">
                      <a16:creationId xmlns:a16="http://schemas.microsoft.com/office/drawing/2014/main" id="{4146A5AD-DF66-AA4B-B4D6-6711225D86B6}"/>
                    </a:ext>
                  </a:extLst>
                </p:cNvPr>
                <p:cNvCxnSpPr>
                  <a:cxnSpLocks/>
                  <a:stCxn id="9" idx="3"/>
                  <a:endCxn id="10" idx="1"/>
                </p:cNvCxnSpPr>
                <p:nvPr/>
              </p:nvCxnSpPr>
              <p:spPr>
                <a:xfrm flipV="1">
                  <a:off x="2526215" y="4434410"/>
                  <a:ext cx="1393698" cy="3842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线箭头连接符 15">
                  <a:extLst>
                    <a:ext uri="{FF2B5EF4-FFF2-40B4-BE49-F238E27FC236}">
                      <a16:creationId xmlns:a16="http://schemas.microsoft.com/office/drawing/2014/main" id="{1F96C7A2-E3ED-CA44-840F-CBA11F3B5A91}"/>
                    </a:ext>
                  </a:extLst>
                </p:cNvPr>
                <p:cNvCxnSpPr>
                  <a:cxnSpLocks/>
                  <a:stCxn id="9" idx="3"/>
                  <a:endCxn id="11" idx="1"/>
                </p:cNvCxnSpPr>
                <p:nvPr/>
              </p:nvCxnSpPr>
              <p:spPr>
                <a:xfrm>
                  <a:off x="2526215" y="4818615"/>
                  <a:ext cx="1393698" cy="3993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线箭头连接符 18">
                  <a:extLst>
                    <a:ext uri="{FF2B5EF4-FFF2-40B4-BE49-F238E27FC236}">
                      <a16:creationId xmlns:a16="http://schemas.microsoft.com/office/drawing/2014/main" id="{0E82C52D-34AA-2944-A3C1-E46AC41F33FD}"/>
                    </a:ext>
                  </a:extLst>
                </p:cNvPr>
                <p:cNvCxnSpPr>
                  <a:cxnSpLocks/>
                  <a:stCxn id="8" idx="3"/>
                  <a:endCxn id="11" idx="1"/>
                </p:cNvCxnSpPr>
                <p:nvPr/>
              </p:nvCxnSpPr>
              <p:spPr>
                <a:xfrm flipV="1">
                  <a:off x="2551820" y="5217987"/>
                  <a:ext cx="1368093" cy="2603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线箭头连接符 21">
                  <a:extLst>
                    <a:ext uri="{FF2B5EF4-FFF2-40B4-BE49-F238E27FC236}">
                      <a16:creationId xmlns:a16="http://schemas.microsoft.com/office/drawing/2014/main" id="{2E922D26-E232-1A4C-B898-2AF54A1761F2}"/>
                    </a:ext>
                  </a:extLst>
                </p:cNvPr>
                <p:cNvCxnSpPr>
                  <a:cxnSpLocks/>
                  <a:stCxn id="8" idx="3"/>
                  <a:endCxn id="12" idx="1"/>
                </p:cNvCxnSpPr>
                <p:nvPr/>
              </p:nvCxnSpPr>
              <p:spPr>
                <a:xfrm>
                  <a:off x="2551820" y="5478337"/>
                  <a:ext cx="1317886" cy="4872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7DD9536-1BEE-9843-8380-4F92B96CB43D}"/>
                    </a:ext>
                  </a:extLst>
                </p:cNvPr>
                <p:cNvSpPr/>
                <p:nvPr/>
              </p:nvSpPr>
              <p:spPr>
                <a:xfrm>
                  <a:off x="5115428" y="4808954"/>
                  <a:ext cx="116474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  <m:t>𝚶</m:t>
                            </m:r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A7DD9536-1BEE-9843-8380-4F92B96CB4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428" y="4808954"/>
                  <a:ext cx="1164741" cy="400110"/>
                </a:xfrm>
                <a:prstGeom prst="rect">
                  <a:avLst/>
                </a:prstGeom>
                <a:blipFill>
                  <a:blip r:embed="rId14"/>
                  <a:stretch>
                    <a:fillRect t="-121875" r="-20430" b="-19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0D471C9-8B49-E44C-B013-D94743ED4100}"/>
                    </a:ext>
                  </a:extLst>
                </p:cNvPr>
                <p:cNvSpPr/>
                <p:nvPr/>
              </p:nvSpPr>
              <p:spPr>
                <a:xfrm>
                  <a:off x="5089018" y="5557314"/>
                  <a:ext cx="126412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  <m:t>𝚶</m:t>
                            </m:r>
                            <m:r>
                              <a:rPr lang="zh-CN" altLang="en-US" sz="20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𝑴𝑵</m:t>
                            </m:r>
                            <m:r>
                              <a:rPr lang="zh-CN" altLang="en-US" sz="20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00D471C9-8B49-E44C-B013-D94743ED41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9018" y="5557314"/>
                  <a:ext cx="1264129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125000" r="-20000" b="-193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CB88E07-8D57-614F-862E-3B972C4085F2}"/>
              </a:ext>
            </a:extLst>
          </p:cNvPr>
          <p:cNvGrpSpPr/>
          <p:nvPr/>
        </p:nvGrpSpPr>
        <p:grpSpPr>
          <a:xfrm>
            <a:off x="8171207" y="4192089"/>
            <a:ext cx="4071000" cy="1514529"/>
            <a:chOff x="8171207" y="4192089"/>
            <a:chExt cx="4071000" cy="1514529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33C8424-AC33-C649-AABC-18066F2A7205}"/>
                </a:ext>
              </a:extLst>
            </p:cNvPr>
            <p:cNvSpPr/>
            <p:nvPr/>
          </p:nvSpPr>
          <p:spPr>
            <a:xfrm>
              <a:off x="8171207" y="4192089"/>
              <a:ext cx="4071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C00000"/>
                  </a:solidFill>
                </a:rPr>
                <a:t>Linear to the observed data size (purchased + viewed interactions)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2791C52D-1B8D-6044-AEF1-78C626A7E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2493" y="4908180"/>
              <a:ext cx="305560" cy="79843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843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F63E8E-9871-4346-8876-D7C71616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984AF8-C56C-344D-95BC-4102570D1DB0}"/>
              </a:ext>
            </a:extLst>
          </p:cNvPr>
          <p:cNvSpPr txBox="1"/>
          <p:nvPr/>
        </p:nvSpPr>
        <p:spPr>
          <a:xfrm>
            <a:off x="719999" y="409904"/>
            <a:ext cx="6622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accent2">
                    <a:lumMod val="75000"/>
                  </a:schemeClr>
                </a:solidFill>
              </a:rPr>
              <a:t>Dataset &amp; Data Preprocessing</a:t>
            </a:r>
            <a:endParaRPr kumimoji="1"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BA5190-0F02-634F-B154-DD91A37FD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997" y="1321647"/>
                <a:ext cx="11472003" cy="5328535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kumimoji="1" lang="zh-TW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tx1"/>
                    </a:solidFill>
                  </a:rPr>
                  <a:t>Two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tx1"/>
                    </a:solidFill>
                  </a:rPr>
                  <a:t>E-commerce datasets (user views and purchases)</a:t>
                </a:r>
                <a:endParaRPr kumimoji="1" lang="en-US" altLang="zh-TW" sz="3000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TW" sz="2800" dirty="0" err="1">
                    <a:solidFill>
                      <a:schemeClr val="tx1"/>
                    </a:solidFill>
                    <a:sym typeface="Wingdings" pitchFamily="2" charset="2"/>
                  </a:rPr>
                  <a:t>Beibei</a:t>
                </a: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, a Chinese E-commerce platform (Jun 2017)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TW" sz="2800" dirty="0" err="1">
                    <a:solidFill>
                      <a:schemeClr val="tx1"/>
                    </a:solidFill>
                    <a:sym typeface="Wingdings" pitchFamily="2" charset="2"/>
                  </a:rPr>
                  <a:t>Tmall</a:t>
                </a: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, the largest Chinese E-commerce platform (IJCAI-2015 challenge)</a:t>
                </a:r>
              </a:p>
              <a:p>
                <a:pPr>
                  <a:buFont typeface="Arial" charset="0"/>
                  <a:buChar char="•"/>
                </a:pPr>
                <a:r>
                  <a:rPr kumimoji="1" lang="en-US" altLang="zh-TW" sz="3200" dirty="0">
                    <a:solidFill>
                      <a:schemeClr val="tx1"/>
                    </a:solidFill>
                    <a:sym typeface="Wingdings" pitchFamily="2" charset="2"/>
                  </a:rPr>
                  <a:t> Data preprocessing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Merge the repetitive purchases into one purchase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Filter out users’ views on those purchased items</a:t>
                </a:r>
              </a:p>
              <a:p>
                <a:pPr lvl="1">
                  <a:buFont typeface="Arial" charset="0"/>
                  <a:buChar char="•"/>
                </a:pP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Purchase interaction threshold:</a:t>
                </a:r>
                <a:r>
                  <a:rPr kumimoji="1" lang="zh-CN" altLang="en-US" sz="28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  <a:sym typeface="Wingdings" pitchFamily="2" charset="2"/>
                  </a:rPr>
                  <a:t>	</a:t>
                </a:r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users </a:t>
                </a:r>
                <a14:m>
                  <m:oMath xmlns:m="http://schemas.openxmlformats.org/officeDocument/2006/math">
                    <m:r>
                      <a:rPr kumimoji="1"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≥12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	items </a:t>
                </a:r>
                <a14:m>
                  <m:oMath xmlns:m="http://schemas.openxmlformats.org/officeDocument/2006/math">
                    <m:r>
                      <a:rPr kumimoji="1"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≥1</m:t>
                    </m:r>
                    <m:r>
                      <a:rPr kumimoji="1"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6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  <a:sym typeface="Wingdings" pitchFamily="2" charset="2"/>
                  </a:rPr>
                  <a:t>  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BA5190-0F02-634F-B154-DD91A37FD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7" y="1321647"/>
                <a:ext cx="11472003" cy="5328535"/>
              </a:xfrm>
              <a:prstGeom prst="rect">
                <a:avLst/>
              </a:prstGeom>
              <a:blipFill>
                <a:blip r:embed="rId3"/>
                <a:stretch>
                  <a:fillRect l="-1217" t="-2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9EF0A34-CB1E-8740-AA97-97FE12861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928440"/>
              </p:ext>
            </p:extLst>
          </p:nvPr>
        </p:nvGraphicFramePr>
        <p:xfrm>
          <a:off x="1251055" y="4954467"/>
          <a:ext cx="812854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450">
                  <a:extLst>
                    <a:ext uri="{9D8B030D-6E8A-4147-A177-3AD203B41FA5}">
                      <a16:colId xmlns:a16="http://schemas.microsoft.com/office/drawing/2014/main" val="2351153799"/>
                    </a:ext>
                  </a:extLst>
                </a:gridCol>
                <a:gridCol w="1351721">
                  <a:extLst>
                    <a:ext uri="{9D8B030D-6E8A-4147-A177-3AD203B41FA5}">
                      <a16:colId xmlns:a16="http://schemas.microsoft.com/office/drawing/2014/main" val="2896710517"/>
                    </a:ext>
                  </a:extLst>
                </a:gridCol>
                <a:gridCol w="1351722">
                  <a:extLst>
                    <a:ext uri="{9D8B030D-6E8A-4147-A177-3AD203B41FA5}">
                      <a16:colId xmlns:a16="http://schemas.microsoft.com/office/drawing/2014/main" val="1286789977"/>
                    </a:ext>
                  </a:extLst>
                </a:gridCol>
                <a:gridCol w="1205948">
                  <a:extLst>
                    <a:ext uri="{9D8B030D-6E8A-4147-A177-3AD203B41FA5}">
                      <a16:colId xmlns:a16="http://schemas.microsoft.com/office/drawing/2014/main" val="1559023328"/>
                    </a:ext>
                  </a:extLst>
                </a:gridCol>
                <a:gridCol w="1060174">
                  <a:extLst>
                    <a:ext uri="{9D8B030D-6E8A-4147-A177-3AD203B41FA5}">
                      <a16:colId xmlns:a16="http://schemas.microsoft.com/office/drawing/2014/main" val="400167669"/>
                    </a:ext>
                  </a:extLst>
                </a:gridCol>
                <a:gridCol w="1937527">
                  <a:extLst>
                    <a:ext uri="{9D8B030D-6E8A-4147-A177-3AD203B41FA5}">
                      <a16:colId xmlns:a16="http://schemas.microsoft.com/office/drawing/2014/main" val="413152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Dataset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Purchase#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View#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User#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Item#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Sparsity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/>
                        <a:t>Beibei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2,654,467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23,668,454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158,907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119,012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99.99%/99.87%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43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/>
                        <a:t>Tmall</a:t>
                      </a:r>
                      <a:endParaRPr lang="en-US" altLang="zh-C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352,768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1,585,225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28,059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32,339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99.96%/99.83%</a:t>
                      </a:r>
                      <a:endParaRPr lang="zh-CN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38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70315"/>
      </p:ext>
    </p:extLst>
  </p:cSld>
  <p:clrMapOvr>
    <a:masterClrMapping/>
  </p:clrMapOvr>
</p:sld>
</file>

<file path=ppt/theme/theme1.xml><?xml version="1.0" encoding="utf-8"?>
<a:theme xmlns:a="http://schemas.openxmlformats.org/drawingml/2006/main" name="怀旧">
  <a:themeElements>
    <a:clrScheme name="怀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63439</TotalTime>
  <Words>1185</Words>
  <Application>Microsoft Macintosh PowerPoint</Application>
  <PresentationFormat>宽屏</PresentationFormat>
  <Paragraphs>315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DengXian</vt:lpstr>
      <vt:lpstr>宋体</vt:lpstr>
      <vt:lpstr>微软雅黑</vt:lpstr>
      <vt:lpstr>MS Mincho</vt:lpstr>
      <vt:lpstr>新細明體</vt:lpstr>
      <vt:lpstr>Arial</vt:lpstr>
      <vt:lpstr>Calibri</vt:lpstr>
      <vt:lpstr>Cambria Math</vt:lpstr>
      <vt:lpstr>Times New Roman</vt:lpstr>
      <vt:lpstr>Wingdings</vt:lpstr>
      <vt:lpstr>怀旧</vt:lpstr>
      <vt:lpstr>Improving Implicit Recommender Systems with View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丁gooner</cp:lastModifiedBy>
  <cp:revision>3822</cp:revision>
  <dcterms:created xsi:type="dcterms:W3CDTF">2017-09-01T07:15:51Z</dcterms:created>
  <dcterms:modified xsi:type="dcterms:W3CDTF">2018-07-15T14:21:23Z</dcterms:modified>
</cp:coreProperties>
</file>